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4"/>
  </p:notesMasterIdLst>
  <p:sldIdLst>
    <p:sldId id="417" r:id="rId2"/>
    <p:sldId id="420" r:id="rId3"/>
    <p:sldId id="493" r:id="rId4"/>
    <p:sldId id="744" r:id="rId5"/>
    <p:sldId id="815" r:id="rId6"/>
    <p:sldId id="816" r:id="rId7"/>
    <p:sldId id="817" r:id="rId8"/>
    <p:sldId id="818" r:id="rId9"/>
    <p:sldId id="819" r:id="rId10"/>
    <p:sldId id="820" r:id="rId11"/>
    <p:sldId id="821" r:id="rId12"/>
    <p:sldId id="822" r:id="rId13"/>
    <p:sldId id="823" r:id="rId14"/>
    <p:sldId id="824" r:id="rId15"/>
    <p:sldId id="825" r:id="rId16"/>
    <p:sldId id="826" r:id="rId17"/>
    <p:sldId id="827" r:id="rId18"/>
    <p:sldId id="828" r:id="rId19"/>
    <p:sldId id="829" r:id="rId20"/>
    <p:sldId id="830" r:id="rId21"/>
    <p:sldId id="831" r:id="rId22"/>
    <p:sldId id="832" r:id="rId23"/>
    <p:sldId id="833" r:id="rId24"/>
    <p:sldId id="834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843" r:id="rId33"/>
    <p:sldId id="844" r:id="rId34"/>
    <p:sldId id="845" r:id="rId35"/>
    <p:sldId id="846" r:id="rId36"/>
    <p:sldId id="847" r:id="rId37"/>
    <p:sldId id="848" r:id="rId38"/>
    <p:sldId id="849" r:id="rId39"/>
    <p:sldId id="851" r:id="rId40"/>
    <p:sldId id="852" r:id="rId41"/>
    <p:sldId id="853" r:id="rId42"/>
    <p:sldId id="854" r:id="rId43"/>
    <p:sldId id="855" r:id="rId44"/>
    <p:sldId id="856" r:id="rId45"/>
    <p:sldId id="857" r:id="rId46"/>
    <p:sldId id="858" r:id="rId47"/>
    <p:sldId id="859" r:id="rId48"/>
    <p:sldId id="860" r:id="rId49"/>
    <p:sldId id="861" r:id="rId50"/>
    <p:sldId id="862" r:id="rId51"/>
    <p:sldId id="863" r:id="rId52"/>
    <p:sldId id="864" r:id="rId53"/>
    <p:sldId id="865" r:id="rId54"/>
    <p:sldId id="866" r:id="rId55"/>
    <p:sldId id="867" r:id="rId56"/>
    <p:sldId id="868" r:id="rId57"/>
    <p:sldId id="869" r:id="rId58"/>
    <p:sldId id="870" r:id="rId59"/>
    <p:sldId id="871" r:id="rId60"/>
    <p:sldId id="872" r:id="rId61"/>
    <p:sldId id="873" r:id="rId62"/>
    <p:sldId id="874" r:id="rId63"/>
    <p:sldId id="875" r:id="rId64"/>
    <p:sldId id="876" r:id="rId65"/>
    <p:sldId id="877" r:id="rId66"/>
    <p:sldId id="878" r:id="rId67"/>
    <p:sldId id="879" r:id="rId68"/>
    <p:sldId id="880" r:id="rId69"/>
    <p:sldId id="881" r:id="rId70"/>
    <p:sldId id="882" r:id="rId71"/>
    <p:sldId id="883" r:id="rId72"/>
    <p:sldId id="884" r:id="rId73"/>
    <p:sldId id="885" r:id="rId74"/>
    <p:sldId id="888" r:id="rId75"/>
    <p:sldId id="886" r:id="rId76"/>
    <p:sldId id="890" r:id="rId77"/>
    <p:sldId id="891" r:id="rId78"/>
    <p:sldId id="892" r:id="rId79"/>
    <p:sldId id="893" r:id="rId80"/>
    <p:sldId id="894" r:id="rId81"/>
    <p:sldId id="895" r:id="rId82"/>
    <p:sldId id="896" r:id="rId83"/>
    <p:sldId id="897" r:id="rId84"/>
    <p:sldId id="898" r:id="rId85"/>
    <p:sldId id="899" r:id="rId86"/>
    <p:sldId id="900" r:id="rId87"/>
    <p:sldId id="901" r:id="rId88"/>
    <p:sldId id="902" r:id="rId89"/>
    <p:sldId id="903" r:id="rId90"/>
    <p:sldId id="904" r:id="rId91"/>
    <p:sldId id="905" r:id="rId92"/>
    <p:sldId id="906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58B6E5"/>
    <a:srgbClr val="AFAFAF"/>
    <a:srgbClr val="EC5F74"/>
    <a:srgbClr val="0B3774"/>
    <a:srgbClr val="4E753B"/>
    <a:srgbClr val="BD934E"/>
    <a:srgbClr val="2E4523"/>
    <a:srgbClr val="DCDCDC"/>
    <a:srgbClr val="062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6104"/>
  </p:normalViewPr>
  <p:slideViewPr>
    <p:cSldViewPr snapToGrid="0">
      <p:cViewPr varScale="1">
        <p:scale>
          <a:sx n="120" d="100"/>
          <a:sy n="120" d="100"/>
        </p:scale>
        <p:origin x="6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91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5.xml"/><Relationship Id="rId7" Type="http://schemas.openxmlformats.org/officeDocument/2006/relationships/image" Target="../media/image1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0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9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2.xml"/><Relationship Id="rId7" Type="http://schemas.openxmlformats.org/officeDocument/2006/relationships/image" Target="../media/image11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8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9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1.xml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4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5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6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7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8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9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1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2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r>
                <a:rPr lang="zh-CN" altLang="en-US" sz="6000" b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和汇编</a:t>
              </a:r>
              <a:endPara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4971"/>
            <a:chOff x="1887176" y="1780606"/>
            <a:chExt cx="2532899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各有利弊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解释方式：容易开发和调试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解释器允许一次执行程序代码中的一段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允许程序员查看中间的结果，并且在执行时修改代码，容易调试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程序执行需要更多的开销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编译方式：可以产生更高效的代码，能够更加有效的使用内存，程序执行更快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绝大多数商业化软件趋向于使用编译技术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解释与编译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2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8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 World!”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3B7CA77-C0FE-3E71-3F0C-F9EA3BCC8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13" y="2626381"/>
            <a:ext cx="8324256" cy="4005774"/>
          </a:xfrm>
          <a:prstGeom prst="rect">
            <a:avLst/>
          </a:prstGeom>
          <a:noFill/>
          <a:ln w="12700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程序名称：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，第一个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描述：这个程序在显示器上显示“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下面一行是预处理指令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#include &lt;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stdio.h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main 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int main(){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printf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("Hello World!")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return 0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 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函数返回值为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 */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05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语言中一个十分重要的概念，每一个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程序都需要一个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语言中，程序从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函数开始执行，直到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中的最后一条语句被执行完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83B119C-F906-D1A2-13C5-EE0F36112C58}"/>
              </a:ext>
            </a:extLst>
          </p:cNvPr>
          <p:cNvSpPr txBox="1">
            <a:spLocks/>
          </p:cNvSpPr>
          <p:nvPr/>
        </p:nvSpPr>
        <p:spPr bwMode="auto">
          <a:xfrm>
            <a:off x="1497451" y="3514488"/>
            <a:ext cx="874823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int main(){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("Hello World!")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在显示器上显示“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Hello World!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”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*/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  return 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		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函数返回值为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0 */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 }</a:t>
            </a: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2209A9CE-6532-E7D1-0207-51989BF06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915" y="3514487"/>
            <a:ext cx="8567892" cy="1558817"/>
          </a:xfrm>
          <a:prstGeom prst="rect">
            <a:avLst/>
          </a:prstGeom>
          <a:noFill/>
          <a:ln w="9525" algn="ctr">
            <a:solidFill>
              <a:srgbClr val="D348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85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C99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必须被声明为返回一个整数值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的返回值会被大多数调用者忽略（可以在讲解过程中省略）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81B5DF3-FF87-8BA8-01B3-F885399B91B4}"/>
              </a:ext>
            </a:extLst>
          </p:cNvPr>
          <p:cNvSpPr txBox="1">
            <a:spLocks/>
          </p:cNvSpPr>
          <p:nvPr/>
        </p:nvSpPr>
        <p:spPr bwMode="auto">
          <a:xfrm>
            <a:off x="1962829" y="3429001"/>
            <a:ext cx="7561262" cy="160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 2" pitchFamily="2" charset="2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int main(){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/* code goes here */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return 0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}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F7D56056-5CBF-F8DC-5F13-03A274D10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574" y="3429000"/>
            <a:ext cx="7272337" cy="1608442"/>
          </a:xfrm>
          <a:prstGeom prst="rect">
            <a:avLst/>
          </a:prstGeom>
          <a:noFill/>
          <a:ln w="9525" algn="ctr">
            <a:solidFill>
              <a:srgbClr val="D348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03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，表达当函数被执行时会发生的行为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语言中，分号用来结束声明和语句，分号的使用是为了让编译器能够将程序正确的分解为多个语句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1984775-BC68-0648-E459-A813D232A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212" y="3950519"/>
            <a:ext cx="8433183" cy="1576107"/>
          </a:xfrm>
          <a:prstGeom prst="rect">
            <a:avLst/>
          </a:prstGeom>
          <a:solidFill>
            <a:srgbClr val="696464">
              <a:lumMod val="20000"/>
              <a:lumOff val="80000"/>
            </a:srgbClr>
          </a:solidFill>
          <a:ln w="9525" algn="ctr">
            <a:solidFill>
              <a:srgbClr val="D34817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BB9E3729-1F2E-059D-79A0-FE99CFF46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423" y="4368210"/>
            <a:ext cx="3070263" cy="720725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685BD3B-7FEA-806F-213C-E077579A5A38}"/>
              </a:ext>
            </a:extLst>
          </p:cNvPr>
          <p:cNvSpPr txBox="1">
            <a:spLocks/>
          </p:cNvSpPr>
          <p:nvPr/>
        </p:nvSpPr>
        <p:spPr bwMode="auto">
          <a:xfrm>
            <a:off x="2275214" y="3950519"/>
            <a:ext cx="8433182" cy="169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int main(){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printf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("Hello World!")</a:t>
            </a:r>
            <a:r>
              <a:rPr lang="en-US" altLang="zh-CN" sz="2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lang="zh-CN" altLang="en-US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在显示器上显示“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Hello World!” */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	return 0</a:t>
            </a:r>
            <a:r>
              <a:rPr lang="en-US" altLang="zh-CN" sz="2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 		       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lang="zh-CN" altLang="en-US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函数返回值为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 */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}</a:t>
            </a:r>
            <a:endParaRPr lang="zh-CN" altLang="en-US" sz="4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61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8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良好的编程风格：提高程序的可读性和可维护性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每种语言都在基本的约定之上建立了自己的编程风格，但是其目的都是为了让程序更易读，更加有利于团队合作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编程风格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49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语言，自由格式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程序中单词之间和行之间的空格数量不会改变程序的意义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缩进格式：同属于使一个语块的语句更易读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编程风格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1984775-BC68-0648-E459-A813D232A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212" y="3950519"/>
            <a:ext cx="8433183" cy="1576107"/>
          </a:xfrm>
          <a:prstGeom prst="rect">
            <a:avLst/>
          </a:prstGeom>
          <a:solidFill>
            <a:srgbClr val="696464">
              <a:lumMod val="20000"/>
              <a:lumOff val="80000"/>
            </a:srgbClr>
          </a:solidFill>
          <a:ln w="9525" algn="ctr">
            <a:solidFill>
              <a:srgbClr val="D34817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BB9E3729-1F2E-059D-79A0-FE99CFF46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423" y="4368210"/>
            <a:ext cx="3070263" cy="720725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685BD3B-7FEA-806F-213C-E077579A5A38}"/>
              </a:ext>
            </a:extLst>
          </p:cNvPr>
          <p:cNvSpPr txBox="1">
            <a:spLocks/>
          </p:cNvSpPr>
          <p:nvPr/>
        </p:nvSpPr>
        <p:spPr bwMode="auto">
          <a:xfrm>
            <a:off x="2275214" y="3950519"/>
            <a:ext cx="8433182" cy="169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int main(){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printf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("Hello World!")</a:t>
            </a:r>
            <a:r>
              <a:rPr lang="en-US" altLang="zh-CN" sz="2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lang="zh-CN" altLang="en-US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在显示器上显示“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Hello World!” */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	return 0</a:t>
            </a:r>
            <a:r>
              <a:rPr lang="en-US" altLang="zh-CN" sz="2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 		       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/* </a:t>
            </a:r>
            <a:r>
              <a:rPr lang="zh-CN" altLang="en-US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函数返回值为</a:t>
            </a:r>
            <a:r>
              <a:rPr lang="en-US" altLang="zh-CN" sz="2000" b="1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 */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}</a:t>
            </a:r>
            <a:endParaRPr lang="zh-CN" altLang="en-US" sz="4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44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20454" cy="1542217"/>
            <a:chOff x="1887176" y="1780606"/>
            <a:chExt cx="2532899" cy="6745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34726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使用空行将不同的代码段分隔开来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提供代码的可视化效果，将组成不同任务的代码隔开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编程风格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A7C2C08-092E-D201-808D-16A5EFF87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368" y="2813145"/>
            <a:ext cx="7561263" cy="4033838"/>
          </a:xfrm>
          <a:prstGeom prst="rect">
            <a:avLst/>
          </a:prstGeom>
          <a:noFill/>
          <a:ln w="12700"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程序名称：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，第一个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描述：这个程序在显示器上显示“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下面一行是预处理指令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#include &lt;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stdio.h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main 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/*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int main(){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printf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("Hello World!")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在显示器上显示“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Hello World!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*/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	return 0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/* 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函数返回值为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 */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97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0138" y="1210189"/>
            <a:ext cx="10509439" cy="4013119"/>
            <a:chOff x="1887176" y="1780606"/>
            <a:chExt cx="2530247" cy="175529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开始，以 *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可以单行，也可以跨越多行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对于程序任务的执行没有任何影响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目的：使程序可读性更好，从而更易于理解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不是为了重申一个显而易见的表象，而是为了提供补充的理解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不可位于字符串中，例如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don’t print this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string"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注释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35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1"/>
            <a:ext cx="10509439" cy="3551455"/>
            <a:chOff x="1887176" y="1780606"/>
            <a:chExt cx="2530247" cy="155337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预处理指令是指，在程序被传入编译器之前，需要进行预先处理的指令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预处理器完成预处理任务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预处理器指令都以字符“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开头，例如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include &lt;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X.h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指示预处理器插入另一个文件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X.h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头文件）到源文件中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本质上，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include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指令本身被那个文件的内容所代替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预处理指令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43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语言程序设计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1"/>
            <a:ext cx="10509439" cy="3089791"/>
            <a:chOff x="1887176" y="1780606"/>
            <a:chExt cx="2530247" cy="13514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非常重要的程序设计概念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用符号命名的数值被称为变量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高级语言让程序员能够很容易地管理数值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使用符号引用数值，也就是用一个名字表示数值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19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1"/>
            <a:ext cx="10509439" cy="3551455"/>
            <a:chOff x="1887176" y="1780606"/>
            <a:chExt cx="2530247" cy="155337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语言中，所有变量在使用之前必须被声明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为了正确地记录程序中的变量，高级语言翻译器（例如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编译器）需要知道每个变量的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变量的符号名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变量包含的信息的类型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在程序中何处可以访问该变量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在大多数语言中，包括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语言，这些信息是通过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变量的声明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936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1"/>
            <a:ext cx="10509439" cy="3089791"/>
            <a:chOff x="1887176" y="1780606"/>
            <a:chExt cx="2530247" cy="13514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变量的作用域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在某段区域中，变量是“活跃”的，可以被访问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两种基本的变量作用域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全局变量和局部变量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编译器可以从代码中变量的声明所在位置推断出来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变量作用域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70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0"/>
            <a:ext cx="10509439" cy="4936449"/>
            <a:chOff x="1887176" y="1780606"/>
            <a:chExt cx="2530247" cy="21591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全局变量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可以在整个程序中被访问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不属于任何程序块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局部变量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通常在程序块的开头声明，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C99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标准则允许使用前声明即可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语言允许同一名字的不同变量在不同的程序块里被声明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但只能在被声明的程序块中访问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变量作用域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789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89"/>
            <a:ext cx="10509439" cy="3551455"/>
            <a:chOff x="1887176" y="1780606"/>
            <a:chExt cx="2530247" cy="155337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语言，与其他高级语言一样，具有一套丰富的，允许程序员操作变量的运算符集合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包括执行算术运算、逻辑运算、比较数值等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使用运算符，把变量和字面常量结合起来就形成一个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x+1”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、“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x+y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表达式以分号结束，就可以构成一条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y=x+1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；”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运算符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50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89"/>
            <a:ext cx="10509439" cy="5259614"/>
            <a:chOff x="1887176" y="1780606"/>
            <a:chExt cx="2530247" cy="23005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97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常量：在程序执行过程中不会改变的数值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语言中，常见的常量有三种类型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字面常量，它是从字面上出现在源代码中的无名字的数值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字符字面常量值需要加单引号，如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'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A'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代表了字符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浮点型字面常量值可以使用指数表示法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预处理指令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define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#define X Y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，命令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预处理器用文本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代替出现的与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匹配的任意文本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变量的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变量声明时，在类型标识符前加上限定词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在程序执行中数值不会被改变的变量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字面常量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52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89"/>
            <a:ext cx="10509439" cy="3089791"/>
            <a:chOff x="1887176" y="1780606"/>
            <a:chExt cx="2530247" cy="13514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变量的存储方式指明了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编译器怎样为它分配存储空间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作用：指明当包含这个变量的程序块执行完毕时该变量是否会失去它的值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两种存储方式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静态变量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自动变量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变量存储方式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169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89"/>
            <a:ext cx="10509439" cy="4474784"/>
            <a:chOff x="1887176" y="1780606"/>
            <a:chExt cx="2530247" cy="195722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静态变量在调用之间保留其中的值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全局变量，值直到程序结束都不会失去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局部变量可以通过在声明中使用修饰符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声明为静态变量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int </a:t>
              </a: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localVar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</a:t>
              </a: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localVar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函数执行结束仍然会保留它的值。如果在该程序执行的过程中，该函数再次被执行，</a:t>
              </a: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localVar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仍然保留了它先前的值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自动变量在该块结束之后其值会丢失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局部变量缺省情况下是自动存储类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变量存储方式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7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89"/>
            <a:ext cx="10509439" cy="2166525"/>
            <a:chOff x="1887176" y="1780606"/>
            <a:chExt cx="2530247" cy="9476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如果一个变量未被初始化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语言中，所有的自动存储类型的变量是未被初始化的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全局变量（以及所有其他的静态存储类型变量）则是当程序开始执行时，被初始化为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变量初始化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907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0"/>
            <a:ext cx="10509439" cy="2628125"/>
            <a:chOff x="1887176" y="1780606"/>
            <a:chExt cx="2530247" cy="11495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问题：实现长度单位厘米到英尺和英寸的转换，要求从键盘输入需要被换算的长度，并将换算结果显示到显示器上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一种思路：编程采用自顶向下、逐步求精的方法，即从一个算法的粗略描述开始，然后通过把大步骤分解为更小的步骤来精炼，直到可以很容易的写出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11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62066-2053-6A5B-2489-C23815C1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780" y="2448632"/>
            <a:ext cx="5818054" cy="41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35AFC00-806A-EAF6-0F7A-EF703F2F939F}"/>
              </a:ext>
            </a:extLst>
          </p:cNvPr>
          <p:cNvSpPr txBox="1"/>
          <p:nvPr/>
        </p:nvSpPr>
        <p:spPr>
          <a:xfrm>
            <a:off x="5388114" y="19869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问题求解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0"/>
            <a:ext cx="10509439" cy="4474784"/>
            <a:chOff x="1887176" y="1780606"/>
            <a:chExt cx="2530247" cy="195722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需要考虑如何表示程序需要处理的数据项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三种基本的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语言变量类型：整数类型，字符型和浮点型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回到问题中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在实际应用中，以一个人的身高为例，是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厘米，或者是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英寸，而不是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英寸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因此，关于长度单位换算的数据类型的更好的选择是整数（虽然存在舍入问题，但是对于这个问题，这里可以忽略）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645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1"/>
            <a:ext cx="10509439" cy="3089791"/>
            <a:chOff x="1887176" y="1780606"/>
            <a:chExt cx="2530247" cy="13514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为了解决这个问题，必须首先调查清楚要求实现什么，以及提供了哪些条件以助于解决这个问题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回到问题中，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从键盘输入一个长度，根据输入数据进行换算，输出换算后的结果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47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2"/>
            <a:ext cx="6189102" cy="2628125"/>
            <a:chOff x="1887176" y="1780606"/>
            <a:chExt cx="1490085" cy="11495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117573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包含三个阶段：获取输入，计算，输出结果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对于大部分问题都适用的第一步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程序流程图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B03B4161-9112-6AE0-7A38-987026095560}"/>
              </a:ext>
            </a:extLst>
          </p:cNvPr>
          <p:cNvSpPr/>
          <p:nvPr/>
        </p:nvSpPr>
        <p:spPr>
          <a:xfrm>
            <a:off x="6758352" y="1342392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3ABC45-2B54-578A-A21B-0691B79706B5}"/>
              </a:ext>
            </a:extLst>
          </p:cNvPr>
          <p:cNvSpPr/>
          <p:nvPr/>
        </p:nvSpPr>
        <p:spPr>
          <a:xfrm>
            <a:off x="6758352" y="242691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获取输入数据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287A9D-4030-F1A8-6323-31EF91EE728E}"/>
              </a:ext>
            </a:extLst>
          </p:cNvPr>
          <p:cNvSpPr/>
          <p:nvPr/>
        </p:nvSpPr>
        <p:spPr>
          <a:xfrm>
            <a:off x="6758352" y="351143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计算阶段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E40D85-4BD7-8A84-8AE9-8CB81DBEF781}"/>
              </a:ext>
            </a:extLst>
          </p:cNvPr>
          <p:cNvSpPr/>
          <p:nvPr/>
        </p:nvSpPr>
        <p:spPr>
          <a:xfrm>
            <a:off x="6758352" y="459595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输出结果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262184D-A257-DFD2-CEE6-71261C42035D}"/>
              </a:ext>
            </a:extLst>
          </p:cNvPr>
          <p:cNvSpPr/>
          <p:nvPr/>
        </p:nvSpPr>
        <p:spPr>
          <a:xfrm>
            <a:off x="6758352" y="568047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9E31D31-F01B-6D0B-850B-0275BBEFE9D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595026" y="206540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C518D65-D575-A1DC-E266-20A50DF911E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95026" y="31499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B3E68E-F080-A8BC-7C69-70B4C6E333A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595026" y="4234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DED8A35-BD2D-6087-608A-0CE606DBB36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595026" y="5318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010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3"/>
            <a:ext cx="6189102" cy="4013119"/>
            <a:chOff x="1887176" y="1780606"/>
            <a:chExt cx="1490085" cy="175529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1238027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计算阶段可以被进一步精炼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一个子阶段：得到厘米表示的长度输入后，给出用英寸为单位表示的长度结果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另一个子阶段：得到英寸表示的长度输入后，给出用英尺和英寸表示的长度结果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850B1CA-1329-5C7C-C843-64C77C89ABDE}"/>
              </a:ext>
            </a:extLst>
          </p:cNvPr>
          <p:cNvSpPr/>
          <p:nvPr/>
        </p:nvSpPr>
        <p:spPr>
          <a:xfrm>
            <a:off x="6758352" y="1342392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3592F0-A5AA-8C49-F678-769A586A8D21}"/>
              </a:ext>
            </a:extLst>
          </p:cNvPr>
          <p:cNvSpPr/>
          <p:nvPr/>
        </p:nvSpPr>
        <p:spPr>
          <a:xfrm>
            <a:off x="6758352" y="242691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获取输入数据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3FA5AC-EDEC-8B93-0DF5-B5CC8036717F}"/>
              </a:ext>
            </a:extLst>
          </p:cNvPr>
          <p:cNvSpPr/>
          <p:nvPr/>
        </p:nvSpPr>
        <p:spPr>
          <a:xfrm>
            <a:off x="6758352" y="351143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计算阶段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41937F-3823-8834-2B40-74B31E845984}"/>
              </a:ext>
            </a:extLst>
          </p:cNvPr>
          <p:cNvSpPr/>
          <p:nvPr/>
        </p:nvSpPr>
        <p:spPr>
          <a:xfrm>
            <a:off x="6758352" y="459595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输出结果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03E41E4-56F1-4819-4152-914E3F1A876B}"/>
              </a:ext>
            </a:extLst>
          </p:cNvPr>
          <p:cNvSpPr/>
          <p:nvPr/>
        </p:nvSpPr>
        <p:spPr>
          <a:xfrm>
            <a:off x="6758352" y="568047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2308E4-6B08-FD2E-0F6B-3BA008FEA5D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7595026" y="206540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7F620CF-AF15-57A0-513C-9C2D49B0FE4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7595026" y="31499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F48829C-C31B-C087-25F3-8A3AE295FCF1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7595026" y="4234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7DE4C3-5265-E5F7-2723-29060B663D2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595026" y="5318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1951D4E-8F27-2F61-28D1-90FBDCB051B6}"/>
              </a:ext>
            </a:extLst>
          </p:cNvPr>
          <p:cNvSpPr/>
          <p:nvPr/>
        </p:nvSpPr>
        <p:spPr>
          <a:xfrm>
            <a:off x="8930938" y="2969172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计算以英寸为单位的长度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5A6CB80-3D65-4338-6F88-BE1DD805236F}"/>
              </a:ext>
            </a:extLst>
          </p:cNvPr>
          <p:cNvSpPr/>
          <p:nvPr/>
        </p:nvSpPr>
        <p:spPr>
          <a:xfrm>
            <a:off x="8930938" y="4053692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将英寸表示的长度转换为英尺和英寸的表示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1901B97-34E7-C87F-BED4-333AE44C4850}"/>
              </a:ext>
            </a:extLst>
          </p:cNvPr>
          <p:cNvCxnSpPr/>
          <p:nvPr/>
        </p:nvCxnSpPr>
        <p:spPr>
          <a:xfrm>
            <a:off x="9756979" y="260766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279CB53-7ECC-6107-1180-ACF65BD8AE5D}"/>
              </a:ext>
            </a:extLst>
          </p:cNvPr>
          <p:cNvCxnSpPr/>
          <p:nvPr/>
        </p:nvCxnSpPr>
        <p:spPr>
          <a:xfrm>
            <a:off x="9756814" y="369218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B2FD4CE-38E8-432B-1D07-FBCC70F05351}"/>
              </a:ext>
            </a:extLst>
          </p:cNvPr>
          <p:cNvCxnSpPr/>
          <p:nvPr/>
        </p:nvCxnSpPr>
        <p:spPr>
          <a:xfrm flipV="1">
            <a:off x="8431700" y="2969172"/>
            <a:ext cx="499238" cy="5422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F0E1645-924A-FB9D-AB57-6736C0FD27C4}"/>
              </a:ext>
            </a:extLst>
          </p:cNvPr>
          <p:cNvCxnSpPr/>
          <p:nvPr/>
        </p:nvCxnSpPr>
        <p:spPr>
          <a:xfrm>
            <a:off x="8431700" y="4234446"/>
            <a:ext cx="499238" cy="5422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68E4C08E-DE40-7843-BDD8-D4AAEF62F042}"/>
              </a:ext>
            </a:extLst>
          </p:cNvPr>
          <p:cNvCxnSpPr/>
          <p:nvPr/>
        </p:nvCxnSpPr>
        <p:spPr>
          <a:xfrm>
            <a:off x="9756814" y="477670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5796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39290" y="1342392"/>
            <a:ext cx="6189102" cy="2628125"/>
            <a:chOff x="1887176" y="1780606"/>
            <a:chExt cx="1490085" cy="11495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38828" y="2105836"/>
              <a:ext cx="1238027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第二个子阶段进行再一次精炼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在总英寸数的基础上计算英尺数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再得到剩余的英寸数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至此，可以将算法转换为对应的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问题的求解</a:t>
              </a:r>
              <a:endPara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850B1CA-1329-5C7C-C843-64C77C89ABDE}"/>
              </a:ext>
            </a:extLst>
          </p:cNvPr>
          <p:cNvSpPr/>
          <p:nvPr/>
        </p:nvSpPr>
        <p:spPr>
          <a:xfrm>
            <a:off x="6091718" y="1342392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3592F0-A5AA-8C49-F678-769A586A8D21}"/>
              </a:ext>
            </a:extLst>
          </p:cNvPr>
          <p:cNvSpPr/>
          <p:nvPr/>
        </p:nvSpPr>
        <p:spPr>
          <a:xfrm>
            <a:off x="6091718" y="242691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获取输入数据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3FA5AC-EDEC-8B93-0DF5-B5CC8036717F}"/>
              </a:ext>
            </a:extLst>
          </p:cNvPr>
          <p:cNvSpPr/>
          <p:nvPr/>
        </p:nvSpPr>
        <p:spPr>
          <a:xfrm>
            <a:off x="6091718" y="351143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计算阶段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41937F-3823-8834-2B40-74B31E845984}"/>
              </a:ext>
            </a:extLst>
          </p:cNvPr>
          <p:cNvSpPr/>
          <p:nvPr/>
        </p:nvSpPr>
        <p:spPr>
          <a:xfrm>
            <a:off x="6091718" y="459595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输出结果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03E41E4-56F1-4819-4152-914E3F1A876B}"/>
              </a:ext>
            </a:extLst>
          </p:cNvPr>
          <p:cNvSpPr/>
          <p:nvPr/>
        </p:nvSpPr>
        <p:spPr>
          <a:xfrm>
            <a:off x="6091718" y="568047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2308E4-6B08-FD2E-0F6B-3BA008FEA5D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928392" y="206540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7F620CF-AF15-57A0-513C-9C2D49B0FE4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928392" y="31499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F48829C-C31B-C087-25F3-8A3AE295FCF1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6928392" y="4234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7DE4C3-5265-E5F7-2723-29060B663D2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6928392" y="5318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1951D4E-8F27-2F61-28D1-90FBDCB051B6}"/>
              </a:ext>
            </a:extLst>
          </p:cNvPr>
          <p:cNvSpPr/>
          <p:nvPr/>
        </p:nvSpPr>
        <p:spPr>
          <a:xfrm>
            <a:off x="8264304" y="2969172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计算以英寸为单位的长度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5A6CB80-3D65-4338-6F88-BE1DD805236F}"/>
              </a:ext>
            </a:extLst>
          </p:cNvPr>
          <p:cNvSpPr/>
          <p:nvPr/>
        </p:nvSpPr>
        <p:spPr>
          <a:xfrm>
            <a:off x="8264304" y="4053692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将英寸表示的长度转换为英尺和英寸的表示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1901B97-34E7-C87F-BED4-333AE44C4850}"/>
              </a:ext>
            </a:extLst>
          </p:cNvPr>
          <p:cNvCxnSpPr/>
          <p:nvPr/>
        </p:nvCxnSpPr>
        <p:spPr>
          <a:xfrm>
            <a:off x="9090345" y="260766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279CB53-7ECC-6107-1180-ACF65BD8AE5D}"/>
              </a:ext>
            </a:extLst>
          </p:cNvPr>
          <p:cNvCxnSpPr/>
          <p:nvPr/>
        </p:nvCxnSpPr>
        <p:spPr>
          <a:xfrm>
            <a:off x="9090180" y="369218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B2FD4CE-38E8-432B-1D07-FBCC70F05351}"/>
              </a:ext>
            </a:extLst>
          </p:cNvPr>
          <p:cNvCxnSpPr/>
          <p:nvPr/>
        </p:nvCxnSpPr>
        <p:spPr>
          <a:xfrm flipV="1">
            <a:off x="7765066" y="2969172"/>
            <a:ext cx="499238" cy="5422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F0E1645-924A-FB9D-AB57-6736C0FD27C4}"/>
              </a:ext>
            </a:extLst>
          </p:cNvPr>
          <p:cNvCxnSpPr/>
          <p:nvPr/>
        </p:nvCxnSpPr>
        <p:spPr>
          <a:xfrm>
            <a:off x="7765066" y="4234446"/>
            <a:ext cx="499238" cy="5422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68E4C08E-DE40-7843-BDD8-D4AAEF62F042}"/>
              </a:ext>
            </a:extLst>
          </p:cNvPr>
          <p:cNvCxnSpPr/>
          <p:nvPr/>
        </p:nvCxnSpPr>
        <p:spPr>
          <a:xfrm>
            <a:off x="9090180" y="4776705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8B006A30-0B74-7EBA-BABD-B28AEA34450D}"/>
              </a:ext>
            </a:extLst>
          </p:cNvPr>
          <p:cNvSpPr/>
          <p:nvPr/>
        </p:nvSpPr>
        <p:spPr>
          <a:xfrm>
            <a:off x="10436890" y="3511433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总英寸数计算出取整的英尺数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46EDDC-11AE-2548-C69E-24F70BDD51FB}"/>
              </a:ext>
            </a:extLst>
          </p:cNvPr>
          <p:cNvSpPr/>
          <p:nvPr/>
        </p:nvSpPr>
        <p:spPr>
          <a:xfrm>
            <a:off x="10436890" y="4595953"/>
            <a:ext cx="1673348" cy="723013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计算剩余的英寸数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0E55C2D-4AB1-B2C9-BBD0-C9B39D04DB05}"/>
              </a:ext>
            </a:extLst>
          </p:cNvPr>
          <p:cNvCxnSpPr/>
          <p:nvPr/>
        </p:nvCxnSpPr>
        <p:spPr>
          <a:xfrm>
            <a:off x="11262931" y="31499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1D2EF3D-DDF9-2320-7B47-E73840DA50BE}"/>
              </a:ext>
            </a:extLst>
          </p:cNvPr>
          <p:cNvCxnSpPr/>
          <p:nvPr/>
        </p:nvCxnSpPr>
        <p:spPr>
          <a:xfrm>
            <a:off x="11262766" y="4234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EF08A18-3E6B-D41F-2F05-4A38C24C2A68}"/>
              </a:ext>
            </a:extLst>
          </p:cNvPr>
          <p:cNvCxnSpPr/>
          <p:nvPr/>
        </p:nvCxnSpPr>
        <p:spPr>
          <a:xfrm>
            <a:off x="11262766" y="5318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6591364-A6E0-9264-C7F5-D227D650620A}"/>
              </a:ext>
            </a:extLst>
          </p:cNvPr>
          <p:cNvCxnSpPr/>
          <p:nvPr/>
        </p:nvCxnSpPr>
        <p:spPr>
          <a:xfrm flipV="1">
            <a:off x="9937652" y="3511431"/>
            <a:ext cx="499238" cy="5422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34E632B-E407-E53A-1103-A61A35F81B18}"/>
              </a:ext>
            </a:extLst>
          </p:cNvPr>
          <p:cNvCxnSpPr/>
          <p:nvPr/>
        </p:nvCxnSpPr>
        <p:spPr>
          <a:xfrm>
            <a:off x="9943215" y="4776705"/>
            <a:ext cx="499238" cy="5422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9922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39290" y="1342392"/>
            <a:ext cx="6189102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问题的求解</a:t>
            </a:r>
            <a:endParaRPr lang="zh-CN" altLang="e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536D237D-7A1D-6593-F350-AEC6914A5BB6}"/>
              </a:ext>
            </a:extLst>
          </p:cNvPr>
          <p:cNvGrpSpPr/>
          <p:nvPr/>
        </p:nvGrpSpPr>
        <p:grpSpPr>
          <a:xfrm>
            <a:off x="8448603" y="132483"/>
            <a:ext cx="3743397" cy="3382963"/>
            <a:chOff x="6091718" y="1342392"/>
            <a:chExt cx="6018520" cy="5061095"/>
          </a:xfrm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6850B1CA-1329-5C7C-C843-64C77C89ABDE}"/>
                </a:ext>
              </a:extLst>
            </p:cNvPr>
            <p:cNvSpPr/>
            <p:nvPr/>
          </p:nvSpPr>
          <p:spPr>
            <a:xfrm>
              <a:off x="6091718" y="1342392"/>
              <a:ext cx="1673348" cy="72301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b="1" dirty="0">
                  <a:solidFill>
                    <a:schemeClr val="tx1"/>
                  </a:solidFill>
                </a:rPr>
                <a:t>开始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93592F0-A5AA-8C49-F678-769A586A8D21}"/>
                </a:ext>
              </a:extLst>
            </p:cNvPr>
            <p:cNvSpPr/>
            <p:nvPr/>
          </p:nvSpPr>
          <p:spPr>
            <a:xfrm>
              <a:off x="6091718" y="2426913"/>
              <a:ext cx="1673348" cy="723013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b="1" dirty="0">
                  <a:solidFill>
                    <a:schemeClr val="tx1"/>
                  </a:solidFill>
                </a:rPr>
                <a:t>获取输入数据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3FA5AC-EDEC-8B93-0DF5-B5CC8036717F}"/>
                </a:ext>
              </a:extLst>
            </p:cNvPr>
            <p:cNvSpPr/>
            <p:nvPr/>
          </p:nvSpPr>
          <p:spPr>
            <a:xfrm>
              <a:off x="6091718" y="3511433"/>
              <a:ext cx="1673348" cy="723013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b="1" dirty="0">
                  <a:solidFill>
                    <a:schemeClr val="tx1"/>
                  </a:solidFill>
                </a:rPr>
                <a:t>计算阶段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41937F-3823-8834-2B40-74B31E845984}"/>
                </a:ext>
              </a:extLst>
            </p:cNvPr>
            <p:cNvSpPr/>
            <p:nvPr/>
          </p:nvSpPr>
          <p:spPr>
            <a:xfrm>
              <a:off x="6091718" y="4595953"/>
              <a:ext cx="1673348" cy="723013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b="1" dirty="0">
                  <a:solidFill>
                    <a:schemeClr val="tx1"/>
                  </a:solidFill>
                </a:rPr>
                <a:t>输出结果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B03E41E4-56F1-4819-4152-914E3F1A876B}"/>
                </a:ext>
              </a:extLst>
            </p:cNvPr>
            <p:cNvSpPr/>
            <p:nvPr/>
          </p:nvSpPr>
          <p:spPr>
            <a:xfrm>
              <a:off x="6091718" y="5680473"/>
              <a:ext cx="1673348" cy="723014"/>
            </a:xfrm>
            <a:prstGeom prst="roundRect">
              <a:avLst>
                <a:gd name="adj" fmla="val 50000"/>
              </a:avLst>
            </a:prstGeom>
            <a:solidFill>
              <a:srgbClr val="EC5F7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b="1" dirty="0">
                  <a:solidFill>
                    <a:schemeClr val="tx1"/>
                  </a:solidFill>
                </a:rPr>
                <a:t>结束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AF2308E4-6B08-FD2E-0F6B-3BA008FEA5D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6928392" y="206540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57F620CF-AF15-57A0-513C-9C2D49B0FE48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6928392" y="314992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FF48829C-C31B-C087-25F3-8A3AE295FCF1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>
              <a:off x="6928392" y="423444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797DE4C3-5265-E5F7-2723-29060B663D2C}"/>
                </a:ext>
              </a:extLst>
            </p:cNvPr>
            <p:cNvCxnSpPr>
              <a:stCxn id="9" idx="2"/>
              <a:endCxn id="12" idx="0"/>
            </p:cNvCxnSpPr>
            <p:nvPr/>
          </p:nvCxnSpPr>
          <p:spPr>
            <a:xfrm>
              <a:off x="6928392" y="531896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951D4E-8F27-2F61-28D1-90FBDCB051B6}"/>
                </a:ext>
              </a:extLst>
            </p:cNvPr>
            <p:cNvSpPr/>
            <p:nvPr/>
          </p:nvSpPr>
          <p:spPr>
            <a:xfrm>
              <a:off x="8264304" y="2969172"/>
              <a:ext cx="1673348" cy="72301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>
                  <a:solidFill>
                    <a:schemeClr val="tx1"/>
                  </a:solidFill>
                </a:rPr>
                <a:t>计算以英寸为单位的长度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A6CB80-3D65-4338-6F88-BE1DD805236F}"/>
                </a:ext>
              </a:extLst>
            </p:cNvPr>
            <p:cNvSpPr/>
            <p:nvPr/>
          </p:nvSpPr>
          <p:spPr>
            <a:xfrm>
              <a:off x="8264304" y="4053692"/>
              <a:ext cx="1673348" cy="72301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>
                  <a:solidFill>
                    <a:schemeClr val="tx1"/>
                  </a:solidFill>
                </a:rPr>
                <a:t>将英寸表示的长度转换为英尺和英寸的表示</a:t>
              </a:r>
            </a:p>
          </p:txBody>
        </p: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C1901B97-34E7-C87F-BED4-333AE44C4850}"/>
                </a:ext>
              </a:extLst>
            </p:cNvPr>
            <p:cNvCxnSpPr/>
            <p:nvPr/>
          </p:nvCxnSpPr>
          <p:spPr>
            <a:xfrm>
              <a:off x="9090345" y="2607665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A279CB53-7ECC-6107-1180-ACF65BD8AE5D}"/>
                </a:ext>
              </a:extLst>
            </p:cNvPr>
            <p:cNvCxnSpPr/>
            <p:nvPr/>
          </p:nvCxnSpPr>
          <p:spPr>
            <a:xfrm>
              <a:off x="9090180" y="3692185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CB2FD4CE-38E8-432B-1D07-FBCC70F05351}"/>
                </a:ext>
              </a:extLst>
            </p:cNvPr>
            <p:cNvCxnSpPr/>
            <p:nvPr/>
          </p:nvCxnSpPr>
          <p:spPr>
            <a:xfrm flipV="1">
              <a:off x="7765066" y="2969172"/>
              <a:ext cx="499238" cy="54226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4F0E1645-924A-FB9D-AB57-6736C0FD27C4}"/>
                </a:ext>
              </a:extLst>
            </p:cNvPr>
            <p:cNvCxnSpPr/>
            <p:nvPr/>
          </p:nvCxnSpPr>
          <p:spPr>
            <a:xfrm>
              <a:off x="7765066" y="4234446"/>
              <a:ext cx="499238" cy="5422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68E4C08E-DE40-7843-BDD8-D4AAEF62F042}"/>
                </a:ext>
              </a:extLst>
            </p:cNvPr>
            <p:cNvCxnSpPr/>
            <p:nvPr/>
          </p:nvCxnSpPr>
          <p:spPr>
            <a:xfrm>
              <a:off x="9090180" y="4776705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B006A30-0B74-7EBA-BABD-B28AEA34450D}"/>
                </a:ext>
              </a:extLst>
            </p:cNvPr>
            <p:cNvSpPr/>
            <p:nvPr/>
          </p:nvSpPr>
          <p:spPr>
            <a:xfrm>
              <a:off x="10436890" y="3511433"/>
              <a:ext cx="1673348" cy="72301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>
                  <a:solidFill>
                    <a:schemeClr val="tx1"/>
                  </a:solidFill>
                </a:rPr>
                <a:t>总英寸数计算出取整的英尺数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D46EDDC-11AE-2548-C69E-24F70BDD51FB}"/>
                </a:ext>
              </a:extLst>
            </p:cNvPr>
            <p:cNvSpPr/>
            <p:nvPr/>
          </p:nvSpPr>
          <p:spPr>
            <a:xfrm>
              <a:off x="10436890" y="4595953"/>
              <a:ext cx="1673348" cy="72301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>
                  <a:solidFill>
                    <a:schemeClr val="tx1"/>
                  </a:solidFill>
                </a:rPr>
                <a:t>计算剩余的英寸数</a:t>
              </a: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00E55C2D-4AB1-B2C9-BBD0-C9B39D04DB05}"/>
                </a:ext>
              </a:extLst>
            </p:cNvPr>
            <p:cNvCxnSpPr/>
            <p:nvPr/>
          </p:nvCxnSpPr>
          <p:spPr>
            <a:xfrm>
              <a:off x="11262931" y="314992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C1D2EF3D-DDF9-2320-7B47-E73840DA50BE}"/>
                </a:ext>
              </a:extLst>
            </p:cNvPr>
            <p:cNvCxnSpPr/>
            <p:nvPr/>
          </p:nvCxnSpPr>
          <p:spPr>
            <a:xfrm>
              <a:off x="11262766" y="423444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BEF08A18-3E6B-D41F-2F05-4A38C24C2A68}"/>
                </a:ext>
              </a:extLst>
            </p:cNvPr>
            <p:cNvCxnSpPr/>
            <p:nvPr/>
          </p:nvCxnSpPr>
          <p:spPr>
            <a:xfrm>
              <a:off x="11262766" y="5318966"/>
              <a:ext cx="0" cy="361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86591364-A6E0-9264-C7F5-D227D650620A}"/>
                </a:ext>
              </a:extLst>
            </p:cNvPr>
            <p:cNvCxnSpPr/>
            <p:nvPr/>
          </p:nvCxnSpPr>
          <p:spPr>
            <a:xfrm flipV="1">
              <a:off x="9937652" y="3511431"/>
              <a:ext cx="499238" cy="54226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34E632B-E407-E53A-1103-A61A35F81B18}"/>
                </a:ext>
              </a:extLst>
            </p:cNvPr>
            <p:cNvCxnSpPr/>
            <p:nvPr/>
          </p:nvCxnSpPr>
          <p:spPr>
            <a:xfrm>
              <a:off x="9943215" y="4776705"/>
              <a:ext cx="499238" cy="5422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59E6793E-4700-2257-E316-4409379F2A4A}"/>
              </a:ext>
            </a:extLst>
          </p:cNvPr>
          <p:cNvSpPr txBox="1">
            <a:spLocks/>
          </p:cNvSpPr>
          <p:nvPr/>
        </p:nvSpPr>
        <p:spPr bwMode="auto">
          <a:xfrm>
            <a:off x="708605" y="2065604"/>
            <a:ext cx="7561262" cy="46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90488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#include &lt;</a:t>
            </a:r>
            <a:r>
              <a:rPr lang="en-US" altLang="zh-CN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stdio.h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0488" indent="-90488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int main(){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int length;        		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需要转换的长度的厘米数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int foot;             	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长度的英尺数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int inch;            	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长度的英寸数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获取输入：长度的厘米数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printf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("What is the length in cm to be transferred?");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scanf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("%</a:t>
            </a:r>
            <a:r>
              <a:rPr lang="en-US" altLang="zh-CN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d",&amp;length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);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计算英寸数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inch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= length /2.54;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计算英尺、英寸数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foot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inch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12;		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商数是英尺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inch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inch % 12;		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余数是英寸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/*</a:t>
            </a:r>
            <a:r>
              <a:rPr lang="zh-CN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输出结果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*/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65113" lvl="1" indent="-136525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printf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 ("Length is %d foot %d inch \n", foot, inch);</a:t>
            </a:r>
            <a:endParaRPr lang="zh-CN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0488" indent="-90488"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1532D6BF-AD74-ACFF-650A-4405CBC1C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30" y="2074307"/>
            <a:ext cx="6836064" cy="4551791"/>
          </a:xfrm>
          <a:prstGeom prst="rect">
            <a:avLst/>
          </a:prstGeom>
          <a:noFill/>
          <a:ln w="9525" algn="ctr">
            <a:solidFill>
              <a:srgbClr val="9B2D1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326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结构化程序设计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03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1950s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后期，伴随着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ALGOL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ALGOL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John Warner Backus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），出现了结构化程序设计，软件发展的一个重要的里程碑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结构化程序设计的思路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将一个描述复杂的问题，系统地分解成足够小的和可管理的单元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模块，从而能够编写成可以正确执行的程序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核心：将一个大规模的工作，系统地分解为更小的单元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因此也被称为“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系统分解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Structured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en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rogramming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72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436636"/>
            <a:chOff x="1887176" y="1780606"/>
            <a:chExt cx="2532899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系统分解实际上是执行任务的过程，即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对于一个工作单元，将它分解成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更小的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，而这组单元可以执行与大单元相同的任务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思想：从一个大的、复杂的任务开始，逐步将之分解到非常小的单元，对于这些小单元来说，是很容易编写出程序来执行的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该过程可以逐步完成，不必一蹴而就，每一步都是将一个相对复杂的任务精炼成一组更简单的子任务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这种过程也可以称为“逐步求精”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Structured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</a:t>
              </a:r>
              <a:r>
                <a:rPr lang="en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rogramming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557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051640"/>
            <a:chOff x="1887176" y="1780606"/>
            <a:chExt cx="2532899" cy="13347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三种控制结构：顺序，选择，循环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系统分解思想使用三种基本的控制结构来分解一个大规模的任务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Sequential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判定（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Conditional/Branching/Decision-making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Iteration/Loops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控制结构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57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将自然语言描述的问题转换为算法，再将算法转换为程序设计语言编写的程序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即，将一个用自然语言描述的问题转换成用程序设计语言编写的程序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如何将高级语言程序翻译成机器指令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简单介绍（编译原理）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课程的重点是理解计算系统，而不仅是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语言部分，重点是掌握结构化程序设计的基础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要解决的问题是小规模的，使用基本的数据结构和简单算法即可完成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问题求解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➞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257485"/>
            <a:chOff x="1887176" y="1780606"/>
            <a:chExt cx="2532899" cy="186218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553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圆角矩形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“开始”与“结束”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矩形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执行的任务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菱形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判定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箭头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流程方向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程序流程图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510ACB6-9255-DC23-C4C9-ED44DAD62EF6}"/>
              </a:ext>
            </a:extLst>
          </p:cNvPr>
          <p:cNvSpPr/>
          <p:nvPr/>
        </p:nvSpPr>
        <p:spPr>
          <a:xfrm>
            <a:off x="6758352" y="1342392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6758352" y="242691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获取输入数据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A42140-F83B-8095-6B48-2E1A405A3EFB}"/>
              </a:ext>
            </a:extLst>
          </p:cNvPr>
          <p:cNvSpPr/>
          <p:nvPr/>
        </p:nvSpPr>
        <p:spPr>
          <a:xfrm>
            <a:off x="6758352" y="351143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计算阶段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62092F-67AB-EEBF-2B72-52531CA5D7A3}"/>
              </a:ext>
            </a:extLst>
          </p:cNvPr>
          <p:cNvSpPr/>
          <p:nvPr/>
        </p:nvSpPr>
        <p:spPr>
          <a:xfrm>
            <a:off x="6758352" y="459595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输出结果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934C4A9-0B9A-4321-60B8-404290F27675}"/>
              </a:ext>
            </a:extLst>
          </p:cNvPr>
          <p:cNvSpPr/>
          <p:nvPr/>
        </p:nvSpPr>
        <p:spPr>
          <a:xfrm>
            <a:off x="6758352" y="568047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8D47C25-409C-2807-2DCB-C2D5D373500A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7595026" y="206540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7A3E03A-2BA0-5260-0958-70B0BAC8AEF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595026" y="31499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54301B7-B814-7EF8-8B4C-6C3BC05B461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7595026" y="4234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150DBDD-C090-F2D2-ABB9-DEEA47A5B48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595026" y="5318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79350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将一个指定的任务分解成两个子任务，一个接着一个执行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当执行完第一个子任务之后再继续执行下一个子任务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而从第二个子任务返回第一个子任务的情况永远不会发生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例如，长度单位换算的问题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顺序结构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8704111" y="4372671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子任务</a:t>
            </a:r>
            <a:r>
              <a:rPr kumimoji="1" lang="en-US" altLang="zh-CN" b="1" dirty="0">
                <a:solidFill>
                  <a:schemeClr val="tx1"/>
                </a:solidFill>
              </a:rPr>
              <a:t>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A42140-F83B-8095-6B48-2E1A405A3EFB}"/>
              </a:ext>
            </a:extLst>
          </p:cNvPr>
          <p:cNvSpPr/>
          <p:nvPr/>
        </p:nvSpPr>
        <p:spPr>
          <a:xfrm>
            <a:off x="8704111" y="5457191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子任务</a:t>
            </a:r>
            <a:r>
              <a:rPr kumimoji="1" lang="en-US" altLang="zh-CN" b="1" dirty="0">
                <a:solidFill>
                  <a:schemeClr val="tx1"/>
                </a:solidFill>
              </a:rPr>
              <a:t>2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8D47C25-409C-2807-2DCB-C2D5D373500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540785" y="4011164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7A3E03A-2BA0-5260-0958-70B0BAC8AEF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540785" y="5095684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54301B7-B814-7EF8-8B4C-6C3BC05B46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540785" y="6180204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99597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又称判定结构，根据条件的不同每次只执行两个子任务中的一个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当条件为真时，执行某一个子任务，若为假则执行另一个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任何一个子任务都可以为空，也就是说，选择结构中允许“什么都不做”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不管结果如何，当正确的子任务执行完后，程序始终向前行进，永远不会回头去再次测试条件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6148546" y="52082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子任务</a:t>
            </a:r>
            <a:r>
              <a:rPr kumimoji="1" lang="en-US" altLang="zh-CN" b="1" dirty="0">
                <a:solidFill>
                  <a:schemeClr val="tx1"/>
                </a:solidFill>
              </a:rPr>
              <a:t>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A42140-F83B-8095-6B48-2E1A405A3EFB}"/>
              </a:ext>
            </a:extLst>
          </p:cNvPr>
          <p:cNvSpPr/>
          <p:nvPr/>
        </p:nvSpPr>
        <p:spPr>
          <a:xfrm>
            <a:off x="8240231" y="52082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子任务</a:t>
            </a:r>
            <a:r>
              <a:rPr kumimoji="1" lang="en-US" altLang="zh-CN" b="1" dirty="0">
                <a:solidFill>
                  <a:schemeClr val="tx1"/>
                </a:solidFill>
              </a:rPr>
              <a:t>2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7A3E03A-2BA0-5260-0958-70B0BAC8AEF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85220" y="5931239"/>
            <a:ext cx="0" cy="361507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54301B7-B814-7EF8-8B4C-6C3BC05B46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076905" y="5931239"/>
            <a:ext cx="0" cy="361507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099BC4DB-A21A-1642-5458-BD5BE1E60556}"/>
              </a:ext>
            </a:extLst>
          </p:cNvPr>
          <p:cNvSpPr/>
          <p:nvPr/>
        </p:nvSpPr>
        <p:spPr>
          <a:xfrm>
            <a:off x="7201169" y="4265481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测试条件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C3E4A6D-ADE8-5DDC-F2AA-54CA08B7A8D5}"/>
              </a:ext>
            </a:extLst>
          </p:cNvPr>
          <p:cNvCxnSpPr>
            <a:stCxn id="7" idx="1"/>
            <a:endCxn id="4" idx="0"/>
          </p:cNvCxnSpPr>
          <p:nvPr/>
        </p:nvCxnSpPr>
        <p:spPr>
          <a:xfrm rot="10800000" flipV="1">
            <a:off x="6985221" y="4626988"/>
            <a:ext cx="215949" cy="58123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F74EDB1A-FEF0-AE25-7907-403352B36264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8874509" y="4626988"/>
            <a:ext cx="202396" cy="58123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74F2C-6ABB-1EB0-D4C0-F1042D1C9221}"/>
              </a:ext>
            </a:extLst>
          </p:cNvPr>
          <p:cNvSpPr txBox="1"/>
          <p:nvPr/>
        </p:nvSpPr>
        <p:spPr>
          <a:xfrm>
            <a:off x="6468532" y="44423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79C42-7EDA-024E-F679-2B1CE3A49ECF}"/>
              </a:ext>
            </a:extLst>
          </p:cNvPr>
          <p:cNvSpPr txBox="1"/>
          <p:nvPr/>
        </p:nvSpPr>
        <p:spPr>
          <a:xfrm>
            <a:off x="9191648" y="44423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7396220-5467-0320-A0F3-2B806BB80E1F}"/>
              </a:ext>
            </a:extLst>
          </p:cNvPr>
          <p:cNvCxnSpPr>
            <a:cxnSpLocks/>
          </p:cNvCxnSpPr>
          <p:nvPr/>
        </p:nvCxnSpPr>
        <p:spPr>
          <a:xfrm flipH="1">
            <a:off x="6967500" y="6285659"/>
            <a:ext cx="212003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C6E95D4-42E8-D534-052C-66568BD29E9F}"/>
              </a:ext>
            </a:extLst>
          </p:cNvPr>
          <p:cNvCxnSpPr>
            <a:cxnSpLocks/>
          </p:cNvCxnSpPr>
          <p:nvPr/>
        </p:nvCxnSpPr>
        <p:spPr>
          <a:xfrm>
            <a:off x="8009490" y="6285659"/>
            <a:ext cx="0" cy="3615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7667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又称重复结构，只要条件为真就需要将某一个子任务多次重复执行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当条件为真，执行这一子任务；子任务执行结束后，回头再次检测条件是否为真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只要被测试的条件为真，程序就会继续执行这一相同子任务；一旦条件不为真，程序就向前行进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循环结构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7201169" y="550332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子任务</a:t>
            </a:r>
            <a:r>
              <a:rPr kumimoji="1" lang="en-US" altLang="zh-CN" b="1" dirty="0">
                <a:solidFill>
                  <a:schemeClr val="tx1"/>
                </a:solidFill>
              </a:rPr>
              <a:t>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99BC4DB-A21A-1642-5458-BD5BE1E60556}"/>
              </a:ext>
            </a:extLst>
          </p:cNvPr>
          <p:cNvSpPr/>
          <p:nvPr/>
        </p:nvSpPr>
        <p:spPr>
          <a:xfrm>
            <a:off x="7201169" y="4265481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测试条件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C3E4A6D-ADE8-5DDC-F2AA-54CA08B7A8D5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16200000" flipH="1">
            <a:off x="7780427" y="5245906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F74EDB1A-FEF0-AE25-7907-403352B3626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874509" y="4626988"/>
            <a:ext cx="308947" cy="2018361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74F2C-6ABB-1EB0-D4C0-F1042D1C9221}"/>
              </a:ext>
            </a:extLst>
          </p:cNvPr>
          <p:cNvSpPr txBox="1"/>
          <p:nvPr/>
        </p:nvSpPr>
        <p:spPr>
          <a:xfrm>
            <a:off x="7471969" y="5023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79C42-7EDA-024E-F679-2B1CE3A49ECF}"/>
              </a:ext>
            </a:extLst>
          </p:cNvPr>
          <p:cNvSpPr txBox="1"/>
          <p:nvPr/>
        </p:nvSpPr>
        <p:spPr>
          <a:xfrm>
            <a:off x="8767958" y="4222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21A848B6-B64C-73A0-DC3B-C4E1BBD57FF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>
            <a:off x="6819831" y="5008325"/>
            <a:ext cx="1599349" cy="836674"/>
          </a:xfrm>
          <a:prstGeom prst="bentConnector5">
            <a:avLst>
              <a:gd name="adj1" fmla="val -23600"/>
              <a:gd name="adj2" fmla="val 142572"/>
              <a:gd name="adj3" fmla="val 9986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36000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1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种程序设计结构：顺序结构、选择结构、循环结构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“单入口”和“单出口”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do-while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控制结构特点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4206A-750D-D406-F53A-2FEE7023A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06" y="4221323"/>
            <a:ext cx="1689100" cy="26543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86B938B-B9D8-BC53-1018-5EC1D1000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235" y="4297523"/>
            <a:ext cx="3784600" cy="2501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D805ADD-C602-9059-30A7-265CBF420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786" y="4259423"/>
            <a:ext cx="2489200" cy="2578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103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TRUE 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FALSE 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简单语句或复合语句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6973513" y="4525995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行为</a:t>
            </a: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99BC4DB-A21A-1642-5458-BD5BE1E60556}"/>
              </a:ext>
            </a:extLst>
          </p:cNvPr>
          <p:cNvSpPr/>
          <p:nvPr/>
        </p:nvSpPr>
        <p:spPr>
          <a:xfrm>
            <a:off x="6973513" y="3308412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条件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C3E4A6D-ADE8-5DDC-F2AA-54CA08B7A8D5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16200000" flipH="1">
            <a:off x="7562900" y="4278708"/>
            <a:ext cx="494570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74F2C-6ABB-1EB0-D4C0-F1042D1C9221}"/>
              </a:ext>
            </a:extLst>
          </p:cNvPr>
          <p:cNvSpPr txBox="1"/>
          <p:nvPr/>
        </p:nvSpPr>
        <p:spPr>
          <a:xfrm>
            <a:off x="7216084" y="40293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79C42-7EDA-024E-F679-2B1CE3A49ECF}"/>
              </a:ext>
            </a:extLst>
          </p:cNvPr>
          <p:cNvSpPr txBox="1"/>
          <p:nvPr/>
        </p:nvSpPr>
        <p:spPr>
          <a:xfrm>
            <a:off x="8646853" y="32126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C6E95D4-42E8-D534-052C-66568BD29E9F}"/>
              </a:ext>
            </a:extLst>
          </p:cNvPr>
          <p:cNvCxnSpPr>
            <a:cxnSpLocks/>
          </p:cNvCxnSpPr>
          <p:nvPr/>
        </p:nvCxnSpPr>
        <p:spPr>
          <a:xfrm>
            <a:off x="7810183" y="5249008"/>
            <a:ext cx="0" cy="62016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3">
            <a:extLst>
              <a:ext uri="{FF2B5EF4-FFF2-40B4-BE49-F238E27FC236}">
                <a16:creationId xmlns:a16="http://schemas.microsoft.com/office/drawing/2014/main" id="{DC665D9E-427A-34A1-2337-4A40638EE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792" y="1608992"/>
            <a:ext cx="2104292" cy="963612"/>
          </a:xfrm>
          <a:prstGeom prst="rect">
            <a:avLst/>
          </a:prstGeom>
          <a:noFill/>
          <a:ln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if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条件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)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SimHei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行为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SimHei" panose="02010609060101010101" pitchFamily="49" charset="-122"/>
                <a:cs typeface="Courier New" panose="02070309020205020404" pitchFamily="49" charset="0"/>
              </a:rPr>
              <a:t>;</a:t>
            </a:r>
          </a:p>
        </p:txBody>
      </p: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BFCE6DC3-D60E-69AA-0E67-BD88E80F155C}"/>
              </a:ext>
            </a:extLst>
          </p:cNvPr>
          <p:cNvCxnSpPr>
            <a:stCxn id="7" idx="3"/>
          </p:cNvCxnSpPr>
          <p:nvPr/>
        </p:nvCxnSpPr>
        <p:spPr>
          <a:xfrm flipH="1">
            <a:off x="7810183" y="3669919"/>
            <a:ext cx="836670" cy="1922807"/>
          </a:xfrm>
          <a:prstGeom prst="bentConnector4">
            <a:avLst>
              <a:gd name="adj1" fmla="val -43844"/>
              <a:gd name="adj2" fmla="val 99767"/>
            </a:avLst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9864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7F60CAC-E8DE-CFA0-1E63-5560DCDC1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030" y="2727161"/>
            <a:ext cx="2983207" cy="389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2" charset="2"/>
              <a:buNone/>
              <a:defRPr/>
            </a:pPr>
            <a:r>
              <a:rPr lang="en-US" altLang="zh-CN" sz="2000" dirty="0">
                <a:latin typeface="Courier New" pitchFamily="49" charset="0"/>
              </a:rPr>
              <a:t>if (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 &lt;= 10)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  j = 10 - 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;</a:t>
            </a: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2" charset="2"/>
              <a:buNone/>
              <a:defRPr/>
            </a:pPr>
            <a:endParaRPr lang="en-US" altLang="zh-CN" sz="2000" dirty="0">
              <a:latin typeface="Courier New" pitchFamily="49" charset="0"/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2" charset="2"/>
              <a:buNone/>
              <a:defRPr/>
            </a:pPr>
            <a:r>
              <a:rPr lang="en-US" altLang="zh-CN" sz="2000" dirty="0">
                <a:latin typeface="Courier New" pitchFamily="49" charset="0"/>
              </a:rPr>
              <a:t>if (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 &lt;= 10) {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  j = 10 - 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;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  k = 10 + 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;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}</a:t>
            </a: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2" charset="2"/>
              <a:buNone/>
              <a:defRPr/>
            </a:pPr>
            <a:endParaRPr lang="en-US" altLang="zh-CN" sz="2000" dirty="0">
              <a:latin typeface="Courier New" pitchFamily="49" charset="0"/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2" charset="2"/>
              <a:buNone/>
              <a:defRPr/>
            </a:pPr>
            <a:r>
              <a:rPr lang="en-US" altLang="zh-CN" sz="2000" dirty="0">
                <a:latin typeface="Courier New" pitchFamily="49" charset="0"/>
              </a:rPr>
              <a:t>if (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 &lt;= 10)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  j = 10 - 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;</a:t>
            </a:r>
            <a:br>
              <a:rPr lang="en-US" altLang="zh-CN" sz="2000" dirty="0">
                <a:latin typeface="Courier New" pitchFamily="49" charset="0"/>
              </a:rPr>
            </a:br>
            <a:r>
              <a:rPr lang="en-US" altLang="zh-CN" sz="2000" dirty="0">
                <a:latin typeface="Courier New" pitchFamily="49" charset="0"/>
              </a:rPr>
              <a:t>  k = 10 + </a:t>
            </a:r>
            <a:r>
              <a:rPr lang="en-US" altLang="zh-CN" sz="2000" dirty="0" err="1">
                <a:latin typeface="Courier New" pitchFamily="49" charset="0"/>
              </a:rPr>
              <a:t>i</a:t>
            </a:r>
            <a:r>
              <a:rPr lang="en-US" altLang="zh-CN" sz="2000" dirty="0">
                <a:latin typeface="Courier New" pitchFamily="49" charset="0"/>
              </a:rPr>
              <a:t>;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7349585-092D-1421-C03A-440E2EACD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220" y="2727161"/>
            <a:ext cx="6053468" cy="251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(18&lt;=age&lt;=25)	/*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此条件总是为真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num++;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(x=2)		/*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此条件总是为真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y=3;		/*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总会被赋值为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3*/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D5AD3CB-D61D-F96E-F178-485D8AAFAE3E}"/>
              </a:ext>
            </a:extLst>
          </p:cNvPr>
          <p:cNvCxnSpPr/>
          <p:nvPr/>
        </p:nvCxnSpPr>
        <p:spPr>
          <a:xfrm>
            <a:off x="5433237" y="2227602"/>
            <a:ext cx="0" cy="4630398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08730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结构的嵌套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EB5358C0-5525-7327-355C-A80A0B321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231" y="3333567"/>
            <a:ext cx="3200400" cy="1546577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if (x &gt;= 1)</a:t>
            </a:r>
            <a:b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if (x &lt;= 10) {</a:t>
            </a:r>
            <a:b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  y++;</a:t>
            </a:r>
            <a:b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  z--;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}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16598254-F4A8-B50F-0D9E-5398F16AD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565" y="3333567"/>
            <a:ext cx="4789966" cy="132343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if ((x &gt;= 1) &amp;&amp; (x &lt;= 10)) {</a:t>
            </a:r>
            <a:b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y++;</a:t>
            </a:r>
            <a:b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  z--;</a:t>
            </a:r>
            <a:b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</a:rPr>
              <a:t>}</a:t>
            </a:r>
            <a:endParaRPr kumimoji="1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03135E83-7D0A-6D85-52EC-EEF48D07078F}"/>
              </a:ext>
            </a:extLst>
          </p:cNvPr>
          <p:cNvSpPr/>
          <p:nvPr/>
        </p:nvSpPr>
        <p:spPr>
          <a:xfrm>
            <a:off x="5363005" y="3838536"/>
            <a:ext cx="963368" cy="318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710E4B-340D-3AF4-AC43-7A940764CEF3}"/>
              </a:ext>
            </a:extLst>
          </p:cNvPr>
          <p:cNvSpPr txBox="1"/>
          <p:nvPr/>
        </p:nvSpPr>
        <p:spPr>
          <a:xfrm>
            <a:off x="5347078" y="34426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536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TRUE 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FALSE 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简单语句或复合语句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和最近的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可以转换为只用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if-else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FD06113-D5AD-27E9-3495-961357E06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959" y="1163009"/>
            <a:ext cx="2791915" cy="1470220"/>
          </a:xfrm>
          <a:prstGeom prst="rect">
            <a:avLst/>
          </a:prstGeom>
          <a:noFill/>
          <a:ln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条件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行为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行为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E8695A-DB6F-92F2-ED01-3E8B1009E91F}"/>
              </a:ext>
            </a:extLst>
          </p:cNvPr>
          <p:cNvSpPr/>
          <p:nvPr/>
        </p:nvSpPr>
        <p:spPr>
          <a:xfrm>
            <a:off x="6244239" y="424780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if</a:t>
            </a:r>
            <a:r>
              <a:rPr kumimoji="1" lang="zh-CN" altLang="en-US" b="1" dirty="0">
                <a:solidFill>
                  <a:schemeClr val="tx1"/>
                </a:solidFill>
              </a:rPr>
              <a:t>行为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8BF2DB-7E02-5488-A223-ED47BA43C073}"/>
              </a:ext>
            </a:extLst>
          </p:cNvPr>
          <p:cNvSpPr/>
          <p:nvPr/>
        </p:nvSpPr>
        <p:spPr>
          <a:xfrm>
            <a:off x="8335924" y="424780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else</a:t>
            </a:r>
            <a:r>
              <a:rPr kumimoji="1" lang="zh-CN" altLang="en-US" b="1" dirty="0">
                <a:solidFill>
                  <a:schemeClr val="tx1"/>
                </a:solidFill>
              </a:rPr>
              <a:t>行为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057AC55-FFC4-4708-EA28-26C37650391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80913" y="4970816"/>
            <a:ext cx="0" cy="361507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E06A605-A92F-241D-4B4F-B7447B0DA04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72598" y="4970816"/>
            <a:ext cx="0" cy="361507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菱形 10">
            <a:extLst>
              <a:ext uri="{FF2B5EF4-FFF2-40B4-BE49-F238E27FC236}">
                <a16:creationId xmlns:a16="http://schemas.microsoft.com/office/drawing/2014/main" id="{88FD7443-164B-C16D-D9CE-4085B1ECB617}"/>
              </a:ext>
            </a:extLst>
          </p:cNvPr>
          <p:cNvSpPr/>
          <p:nvPr/>
        </p:nvSpPr>
        <p:spPr>
          <a:xfrm>
            <a:off x="7296862" y="3305058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条件</a:t>
            </a: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49218F31-9323-3FCF-679B-15EF786CAEAD}"/>
              </a:ext>
            </a:extLst>
          </p:cNvPr>
          <p:cNvCxnSpPr>
            <a:stCxn id="11" idx="1"/>
            <a:endCxn id="6" idx="0"/>
          </p:cNvCxnSpPr>
          <p:nvPr/>
        </p:nvCxnSpPr>
        <p:spPr>
          <a:xfrm rot="10800000" flipV="1">
            <a:off x="7080914" y="3666565"/>
            <a:ext cx="215949" cy="58123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0F1C14E3-ECC1-EE39-C7FC-758194314A3B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8970202" y="3666565"/>
            <a:ext cx="202396" cy="58123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18035B9-813A-D303-1406-F1626DED0F5B}"/>
              </a:ext>
            </a:extLst>
          </p:cNvPr>
          <p:cNvSpPr txBox="1"/>
          <p:nvPr/>
        </p:nvSpPr>
        <p:spPr>
          <a:xfrm>
            <a:off x="6564225" y="3481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149093-1E61-CB75-44D9-2095301A29DF}"/>
              </a:ext>
            </a:extLst>
          </p:cNvPr>
          <p:cNvSpPr txBox="1"/>
          <p:nvPr/>
        </p:nvSpPr>
        <p:spPr>
          <a:xfrm>
            <a:off x="9287341" y="3481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20CC5E8-128A-D00F-EFF7-4CE0C6C4B9F4}"/>
              </a:ext>
            </a:extLst>
          </p:cNvPr>
          <p:cNvCxnSpPr>
            <a:cxnSpLocks/>
          </p:cNvCxnSpPr>
          <p:nvPr/>
        </p:nvCxnSpPr>
        <p:spPr>
          <a:xfrm flipH="1">
            <a:off x="7063193" y="5325236"/>
            <a:ext cx="212003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75BFDA-8001-D882-3028-0119F74462B5}"/>
              </a:ext>
            </a:extLst>
          </p:cNvPr>
          <p:cNvCxnSpPr>
            <a:cxnSpLocks/>
          </p:cNvCxnSpPr>
          <p:nvPr/>
        </p:nvCxnSpPr>
        <p:spPr>
          <a:xfrm>
            <a:off x="8105183" y="5325236"/>
            <a:ext cx="0" cy="36150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63464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if-else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FE574AE-CEFD-9E75-B0DC-8EF286EA7C55}"/>
              </a:ext>
            </a:extLst>
          </p:cNvPr>
          <p:cNvSpPr txBox="1">
            <a:spLocks/>
          </p:cNvSpPr>
          <p:nvPr/>
        </p:nvSpPr>
        <p:spPr bwMode="auto">
          <a:xfrm>
            <a:off x="5064984" y="2584137"/>
            <a:ext cx="7200900" cy="168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(temperature&lt;=0)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("At or below freeing point.\n");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("Above freezing.\n");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0EBED2-A81F-2F4F-C002-99AF45176916}"/>
              </a:ext>
            </a:extLst>
          </p:cNvPr>
          <p:cNvSpPr txBox="1"/>
          <p:nvPr/>
        </p:nvSpPr>
        <p:spPr>
          <a:xfrm>
            <a:off x="5064983" y="4897851"/>
            <a:ext cx="6872671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if (temperature&lt;=0)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("At or below freezing point.\n");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if (temperature&gt;0)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("Above freeing.\n");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84C8ED09-14DA-9F70-9D4F-3F3ACE0E10B1}"/>
              </a:ext>
            </a:extLst>
          </p:cNvPr>
          <p:cNvSpPr/>
          <p:nvPr/>
        </p:nvSpPr>
        <p:spPr>
          <a:xfrm>
            <a:off x="7056833" y="4250668"/>
            <a:ext cx="281910" cy="647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F860AF-4F19-D5AB-03EF-FABAF3C4AFAF}"/>
              </a:ext>
            </a:extLst>
          </p:cNvPr>
          <p:cNvSpPr txBox="1"/>
          <p:nvPr/>
        </p:nvSpPr>
        <p:spPr>
          <a:xfrm>
            <a:off x="7338743" y="43332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等价于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EA3BE81-A8F8-3504-7394-4DEA6DAE16AF}"/>
              </a:ext>
            </a:extLst>
          </p:cNvPr>
          <p:cNvSpPr txBox="1">
            <a:spLocks/>
          </p:cNvSpPr>
          <p:nvPr/>
        </p:nvSpPr>
        <p:spPr bwMode="auto">
          <a:xfrm>
            <a:off x="2100502" y="2868841"/>
            <a:ext cx="1780383" cy="31193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(x) {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y++;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z--;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y--;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z++;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0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513305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语言：由一组符号和一组规则组成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程序设计语言：用于编写计算机能够执行的程序的语言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计算机程序（简称程序）：由指令序列组成，用于在计算机上执行某个任务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程序设计语言可分为两个部分：语法和语义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syntax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：表示程序的形式，表示构成语言的各个符号之间的组合规律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(semantics)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：表示程序的含义，表示按照各种方法所表示的各个符号的特定含义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程序设计语言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8565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3308" y="1547815"/>
            <a:ext cx="7528804" cy="2446444"/>
            <a:chOff x="1839477" y="1791818"/>
            <a:chExt cx="1812631" cy="107005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77118" y="2095749"/>
              <a:ext cx="650304" cy="76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级联的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语句构建的复杂的判定结构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39477" y="1791818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if-else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4FFCE-7062-714B-5B43-17E339CEBB1D}"/>
              </a:ext>
            </a:extLst>
          </p:cNvPr>
          <p:cNvSpPr>
            <a:spLocks/>
          </p:cNvSpPr>
          <p:nvPr/>
        </p:nvSpPr>
        <p:spPr>
          <a:xfrm>
            <a:off x="5285469" y="2392596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行为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3079C55B-42B8-7150-CFE7-8970BF26DA88}"/>
              </a:ext>
            </a:extLst>
          </p:cNvPr>
          <p:cNvSpPr>
            <a:spLocks/>
          </p:cNvSpPr>
          <p:nvPr/>
        </p:nvSpPr>
        <p:spPr>
          <a:xfrm>
            <a:off x="3576516" y="2392596"/>
            <a:ext cx="1166450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条件</a:t>
            </a:r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BB9F2D-7681-BB74-4CA4-485C8FCAE79C}"/>
              </a:ext>
            </a:extLst>
          </p:cNvPr>
          <p:cNvSpPr txBox="1">
            <a:spLocks/>
          </p:cNvSpPr>
          <p:nvPr/>
        </p:nvSpPr>
        <p:spPr>
          <a:xfrm>
            <a:off x="4801738" y="22376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E4DB41-BF73-F8A2-DE33-0862DCFFA0EA}"/>
              </a:ext>
            </a:extLst>
          </p:cNvPr>
          <p:cNvSpPr txBox="1">
            <a:spLocks/>
          </p:cNvSpPr>
          <p:nvPr/>
        </p:nvSpPr>
        <p:spPr>
          <a:xfrm>
            <a:off x="3661390" y="2861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D2903ED-B605-DDCE-E4F1-1643F4F64BD0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 flipH="1">
            <a:off x="4154152" y="2896595"/>
            <a:ext cx="5589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9810293B-854C-7A99-5EDF-4D006143F3C9}"/>
              </a:ext>
            </a:extLst>
          </p:cNvPr>
          <p:cNvSpPr>
            <a:spLocks/>
          </p:cNvSpPr>
          <p:nvPr/>
        </p:nvSpPr>
        <p:spPr>
          <a:xfrm>
            <a:off x="3570927" y="3228948"/>
            <a:ext cx="1166450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条件</a:t>
            </a:r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菱形 33">
            <a:extLst>
              <a:ext uri="{FF2B5EF4-FFF2-40B4-BE49-F238E27FC236}">
                <a16:creationId xmlns:a16="http://schemas.microsoft.com/office/drawing/2014/main" id="{1DE3F371-4D82-7FA6-79BB-869EEF923367}"/>
              </a:ext>
            </a:extLst>
          </p:cNvPr>
          <p:cNvSpPr>
            <a:spLocks/>
          </p:cNvSpPr>
          <p:nvPr/>
        </p:nvSpPr>
        <p:spPr>
          <a:xfrm>
            <a:off x="3576516" y="5263483"/>
            <a:ext cx="1166450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条件</a:t>
            </a:r>
            <a:r>
              <a:rPr kumimoji="1" lang="en-US" altLang="zh-CN" sz="1400" dirty="0">
                <a:solidFill>
                  <a:schemeClr val="tx1"/>
                </a:solidFill>
              </a:rPr>
              <a:t>n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FD7AD9E-B7AE-FCB1-C86C-637EF9FFE626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4742966" y="2644596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416C163-9B9D-26EB-C0D4-95BCF0C517E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4154152" y="3732947"/>
            <a:ext cx="0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0DE59EE-81B6-C1C6-6CA6-B6120B27D76F}"/>
              </a:ext>
            </a:extLst>
          </p:cNvPr>
          <p:cNvCxnSpPr>
            <a:cxnSpLocks/>
          </p:cNvCxnSpPr>
          <p:nvPr/>
        </p:nvCxnSpPr>
        <p:spPr>
          <a:xfrm>
            <a:off x="4160940" y="4931130"/>
            <a:ext cx="0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30A3ABE-D0F9-A094-12F0-7A4D13B5C8CA}"/>
              </a:ext>
            </a:extLst>
          </p:cNvPr>
          <p:cNvCxnSpPr>
            <a:cxnSpLocks/>
          </p:cNvCxnSpPr>
          <p:nvPr/>
        </p:nvCxnSpPr>
        <p:spPr>
          <a:xfrm>
            <a:off x="4160940" y="5767482"/>
            <a:ext cx="0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000E4F6-680E-7FD0-704D-A5B60C17EEF6}"/>
              </a:ext>
            </a:extLst>
          </p:cNvPr>
          <p:cNvSpPr>
            <a:spLocks/>
          </p:cNvSpPr>
          <p:nvPr/>
        </p:nvSpPr>
        <p:spPr>
          <a:xfrm>
            <a:off x="5282316" y="3228947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行为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2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566B359-64D5-7B30-B285-D255AF5C3D4D}"/>
              </a:ext>
            </a:extLst>
          </p:cNvPr>
          <p:cNvSpPr>
            <a:spLocks/>
          </p:cNvSpPr>
          <p:nvPr/>
        </p:nvSpPr>
        <p:spPr>
          <a:xfrm>
            <a:off x="5282316" y="5263483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行为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C530A4D-7EFD-3B06-3F8B-210A06918EFA}"/>
              </a:ext>
            </a:extLst>
          </p:cNvPr>
          <p:cNvSpPr>
            <a:spLocks/>
          </p:cNvSpPr>
          <p:nvPr/>
        </p:nvSpPr>
        <p:spPr>
          <a:xfrm>
            <a:off x="3570913" y="6099835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行为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n+1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B61CAC4-1914-DF82-26AB-B779B86644FD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4737377" y="3480947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4DC85F4-E65C-F7C2-A0C9-820C415C65CA}"/>
              </a:ext>
            </a:extLst>
          </p:cNvPr>
          <p:cNvCxnSpPr>
            <a:cxnSpLocks/>
            <a:stCxn id="34" idx="3"/>
            <a:endCxn id="48" idx="1"/>
          </p:cNvCxnSpPr>
          <p:nvPr/>
        </p:nvCxnSpPr>
        <p:spPr>
          <a:xfrm>
            <a:off x="4742966" y="5515483"/>
            <a:ext cx="539350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98F9568-2096-4271-27B7-111180825EAA}"/>
              </a:ext>
            </a:extLst>
          </p:cNvPr>
          <p:cNvSpPr txBox="1">
            <a:spLocks/>
          </p:cNvSpPr>
          <p:nvPr/>
        </p:nvSpPr>
        <p:spPr>
          <a:xfrm>
            <a:off x="4801738" y="30627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9A5558-19C3-6D97-6283-D5818396749A}"/>
              </a:ext>
            </a:extLst>
          </p:cNvPr>
          <p:cNvSpPr txBox="1">
            <a:spLocks/>
          </p:cNvSpPr>
          <p:nvPr/>
        </p:nvSpPr>
        <p:spPr>
          <a:xfrm>
            <a:off x="4794059" y="50973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ED81D24-7AC1-3E15-1D60-A3CE1806F6B8}"/>
              </a:ext>
            </a:extLst>
          </p:cNvPr>
          <p:cNvSpPr txBox="1">
            <a:spLocks/>
          </p:cNvSpPr>
          <p:nvPr/>
        </p:nvSpPr>
        <p:spPr>
          <a:xfrm>
            <a:off x="3661390" y="37452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1EFB2F3-A0FD-F291-4AA1-F6DB7868C190}"/>
              </a:ext>
            </a:extLst>
          </p:cNvPr>
          <p:cNvSpPr txBox="1">
            <a:spLocks/>
          </p:cNvSpPr>
          <p:nvPr/>
        </p:nvSpPr>
        <p:spPr>
          <a:xfrm>
            <a:off x="3661390" y="49009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E523626-A0BD-3DC3-01FF-4624119C84D2}"/>
              </a:ext>
            </a:extLst>
          </p:cNvPr>
          <p:cNvSpPr txBox="1">
            <a:spLocks/>
          </p:cNvSpPr>
          <p:nvPr/>
        </p:nvSpPr>
        <p:spPr>
          <a:xfrm>
            <a:off x="3658721" y="57111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3316B01-6DA3-6660-C257-77B0D95F1DFA}"/>
              </a:ext>
            </a:extLst>
          </p:cNvPr>
          <p:cNvSpPr txBox="1"/>
          <p:nvPr/>
        </p:nvSpPr>
        <p:spPr>
          <a:xfrm>
            <a:off x="3830979" y="4248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823A619-94DD-CDC3-E4C2-20518ADB24B0}"/>
              </a:ext>
            </a:extLst>
          </p:cNvPr>
          <p:cNvSpPr txBox="1"/>
          <p:nvPr/>
        </p:nvSpPr>
        <p:spPr>
          <a:xfrm>
            <a:off x="5542382" y="4241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80D901A-45F8-417D-D5CF-0B957491ED91}"/>
              </a:ext>
            </a:extLst>
          </p:cNvPr>
          <p:cNvCxnSpPr>
            <a:cxnSpLocks/>
          </p:cNvCxnSpPr>
          <p:nvPr/>
        </p:nvCxnSpPr>
        <p:spPr>
          <a:xfrm>
            <a:off x="4154152" y="2071467"/>
            <a:ext cx="0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肘形连接符 65">
            <a:extLst>
              <a:ext uri="{FF2B5EF4-FFF2-40B4-BE49-F238E27FC236}">
                <a16:creationId xmlns:a16="http://schemas.microsoft.com/office/drawing/2014/main" id="{65B8BACE-5A04-22D1-362E-3E3F941FE54F}"/>
              </a:ext>
            </a:extLst>
          </p:cNvPr>
          <p:cNvCxnSpPr>
            <a:stCxn id="5" idx="3"/>
            <a:endCxn id="49" idx="3"/>
          </p:cNvCxnSpPr>
          <p:nvPr/>
        </p:nvCxnSpPr>
        <p:spPr>
          <a:xfrm flipH="1">
            <a:off x="4737377" y="2644596"/>
            <a:ext cx="1714556" cy="3707239"/>
          </a:xfrm>
          <a:prstGeom prst="bentConnector3">
            <a:avLst>
              <a:gd name="adj1" fmla="val -32791"/>
            </a:avLst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17002F7A-BB8E-CB4F-C10D-807AC09CBECD}"/>
              </a:ext>
            </a:extLst>
          </p:cNvPr>
          <p:cNvCxnSpPr>
            <a:cxnSpLocks/>
          </p:cNvCxnSpPr>
          <p:nvPr/>
        </p:nvCxnSpPr>
        <p:spPr>
          <a:xfrm flipV="1">
            <a:off x="6461119" y="3480945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7A8CFDC6-360E-D355-E6DB-AB00839524EB}"/>
              </a:ext>
            </a:extLst>
          </p:cNvPr>
          <p:cNvCxnSpPr>
            <a:cxnSpLocks/>
          </p:cNvCxnSpPr>
          <p:nvPr/>
        </p:nvCxnSpPr>
        <p:spPr>
          <a:xfrm flipV="1">
            <a:off x="6448780" y="5515481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内容占位符 2">
            <a:extLst>
              <a:ext uri="{FF2B5EF4-FFF2-40B4-BE49-F238E27FC236}">
                <a16:creationId xmlns:a16="http://schemas.microsoft.com/office/drawing/2014/main" id="{9E697C39-730A-D0F6-C020-1671A2DDC1F2}"/>
              </a:ext>
            </a:extLst>
          </p:cNvPr>
          <p:cNvSpPr txBox="1">
            <a:spLocks/>
          </p:cNvSpPr>
          <p:nvPr/>
        </p:nvSpPr>
        <p:spPr bwMode="auto">
          <a:xfrm>
            <a:off x="7470736" y="105635"/>
            <a:ext cx="4721264" cy="6925355"/>
          </a:xfrm>
          <a:prstGeom prst="rect">
            <a:avLst/>
          </a:prstGeom>
          <a:noFill/>
          <a:ln>
            <a:solidFill>
              <a:srgbClr val="D348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 int main(){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char grade;    /*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成绩等级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换算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获得输入值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("Enter the grade: 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%c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", &amp;grade);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执行换算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(grade=='A') </a:t>
            </a: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("90~100\n");</a:t>
            </a: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if (grade=='B')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("80~89\n");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if (grade=='C')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("70~79\n");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if (grade=='D')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("60~69\n");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if (grade=='E')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("&lt;60\n");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("error\n");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7481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3308" y="1547816"/>
            <a:ext cx="6059770" cy="3964424"/>
            <a:chOff x="1839477" y="1791818"/>
            <a:chExt cx="1458947" cy="17339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77118" y="2095749"/>
              <a:ext cx="1421306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首先计算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后面的表达式的值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然后判定表达式的值与下面的哪个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后面的常量表达式的值相同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如果与某个值相同，那么执行该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后面的语句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给编译器提供一个可以通过跳过一些测试以优化这些代码的机会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语句代替级联的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39477" y="1791818"/>
              <a:ext cx="1035522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switch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8663254-6B1D-0AC4-E403-EB00B1E2A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335" y="1032027"/>
            <a:ext cx="4539357" cy="5607312"/>
          </a:xfrm>
          <a:prstGeom prst="rect">
            <a:avLst/>
          </a:prstGeom>
          <a:noFill/>
          <a:ln>
            <a:solidFill>
              <a:srgbClr val="D348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0000" tIns="288000" rIns="91440" bIns="18000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switch (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表达式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case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常量表达式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行为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break;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可选*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case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常量表达式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2: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行为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2;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break; 	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可选*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altLang="zh-CN" sz="20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… …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常量表达式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n: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行为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break; 	/*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可选*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行为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n+1;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0555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3308" y="1547816"/>
            <a:ext cx="7528804" cy="3502759"/>
            <a:chOff x="1839477" y="1791818"/>
            <a:chExt cx="1812631" cy="15320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77118" y="2095749"/>
              <a:ext cx="1406429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后面的表达式必须是整型（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都由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条或多条语句组成，不需要用大括号分隔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后面的常量表达式都必须是唯一的，不允许有重复；它还必须是一个常量表达式，不能是基于程序执行而变化的变量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39477" y="1791818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switch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541DF65E-4E4C-3E08-58E5-43CCCBD462D7}"/>
              </a:ext>
            </a:extLst>
          </p:cNvPr>
          <p:cNvSpPr txBox="1"/>
          <p:nvPr/>
        </p:nvSpPr>
        <p:spPr>
          <a:xfrm>
            <a:off x="9200368" y="232071"/>
            <a:ext cx="2709016" cy="263149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switch 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 {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case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常量表达式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break;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case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常量表达式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break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default: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C7A0B8E-C2DF-C077-CEC0-653CF7EA2800}"/>
              </a:ext>
            </a:extLst>
          </p:cNvPr>
          <p:cNvSpPr>
            <a:spLocks/>
          </p:cNvSpPr>
          <p:nvPr/>
        </p:nvSpPr>
        <p:spPr>
          <a:xfrm>
            <a:off x="9450809" y="3552669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E16F4AF2-8E36-1BC5-0B62-D0F6D0AC7766}"/>
              </a:ext>
            </a:extLst>
          </p:cNvPr>
          <p:cNvSpPr>
            <a:spLocks/>
          </p:cNvSpPr>
          <p:nvPr/>
        </p:nvSpPr>
        <p:spPr>
          <a:xfrm>
            <a:off x="7199630" y="3552669"/>
            <a:ext cx="170867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45D2D7-89F9-225C-A125-2CD8A13F670A}"/>
              </a:ext>
            </a:extLst>
          </p:cNvPr>
          <p:cNvSpPr txBox="1">
            <a:spLocks/>
          </p:cNvSpPr>
          <p:nvPr/>
        </p:nvSpPr>
        <p:spPr>
          <a:xfrm>
            <a:off x="8967078" y="33977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31B7C2B-36B5-3258-15D6-6933FF22F15A}"/>
              </a:ext>
            </a:extLst>
          </p:cNvPr>
          <p:cNvSpPr txBox="1">
            <a:spLocks/>
          </p:cNvSpPr>
          <p:nvPr/>
        </p:nvSpPr>
        <p:spPr>
          <a:xfrm>
            <a:off x="7434623" y="40230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6044E15-D906-DAA3-F796-A3215C2EAFC0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flipH="1">
            <a:off x="8045439" y="4056668"/>
            <a:ext cx="8529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菱形 58">
            <a:extLst>
              <a:ext uri="{FF2B5EF4-FFF2-40B4-BE49-F238E27FC236}">
                <a16:creationId xmlns:a16="http://schemas.microsoft.com/office/drawing/2014/main" id="{A4516D39-52AC-478B-8D06-FE04A3CB943B}"/>
              </a:ext>
            </a:extLst>
          </p:cNvPr>
          <p:cNvSpPr>
            <a:spLocks/>
          </p:cNvSpPr>
          <p:nvPr/>
        </p:nvSpPr>
        <p:spPr>
          <a:xfrm>
            <a:off x="7188161" y="4389021"/>
            <a:ext cx="171455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8951E0C-1E2D-AA37-F86A-E75285076874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8908306" y="3804669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D3CED56E-26A0-8604-EA61-EA78D8CD6E46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8045439" y="4893020"/>
            <a:ext cx="0" cy="33196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7030DDB5-F9F2-D89F-76C5-43ADFACAB2DA}"/>
              </a:ext>
            </a:extLst>
          </p:cNvPr>
          <p:cNvSpPr>
            <a:spLocks/>
          </p:cNvSpPr>
          <p:nvPr/>
        </p:nvSpPr>
        <p:spPr>
          <a:xfrm>
            <a:off x="9447656" y="4389020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2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A0083A7-0EE0-735C-B0E6-4BC989753FAC}"/>
              </a:ext>
            </a:extLst>
          </p:cNvPr>
          <p:cNvSpPr>
            <a:spLocks/>
          </p:cNvSpPr>
          <p:nvPr/>
        </p:nvSpPr>
        <p:spPr>
          <a:xfrm>
            <a:off x="7470736" y="5224980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3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37A937E-F251-9182-55CE-32A92D7557CC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V="1">
            <a:off x="8902717" y="4641020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D861726-3DC5-737B-907D-CC0ED95C7405}"/>
              </a:ext>
            </a:extLst>
          </p:cNvPr>
          <p:cNvSpPr txBox="1">
            <a:spLocks/>
          </p:cNvSpPr>
          <p:nvPr/>
        </p:nvSpPr>
        <p:spPr>
          <a:xfrm>
            <a:off x="8967078" y="42228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FCC5ECC-3293-0508-3F53-DD85DE923EDB}"/>
              </a:ext>
            </a:extLst>
          </p:cNvPr>
          <p:cNvSpPr txBox="1">
            <a:spLocks/>
          </p:cNvSpPr>
          <p:nvPr/>
        </p:nvSpPr>
        <p:spPr>
          <a:xfrm>
            <a:off x="7441456" y="491720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5F1A8B0-27B6-5863-3EA6-12323F7B9197}"/>
              </a:ext>
            </a:extLst>
          </p:cNvPr>
          <p:cNvCxnSpPr>
            <a:cxnSpLocks/>
            <a:stCxn id="69" idx="2"/>
            <a:endCxn id="55" idx="0"/>
          </p:cNvCxnSpPr>
          <p:nvPr/>
        </p:nvCxnSpPr>
        <p:spPr>
          <a:xfrm>
            <a:off x="8053968" y="3209394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5BC12062-6B6F-8D3A-813D-2AEB90617D96}"/>
              </a:ext>
            </a:extLst>
          </p:cNvPr>
          <p:cNvCxnSpPr>
            <a:cxnSpLocks/>
            <a:stCxn id="54" idx="3"/>
            <a:endCxn id="63" idx="2"/>
          </p:cNvCxnSpPr>
          <p:nvPr/>
        </p:nvCxnSpPr>
        <p:spPr>
          <a:xfrm flipH="1">
            <a:off x="8053968" y="3804669"/>
            <a:ext cx="2563305" cy="1924310"/>
          </a:xfrm>
          <a:prstGeom prst="bentConnector4">
            <a:avLst>
              <a:gd name="adj1" fmla="val -14605"/>
              <a:gd name="adj2" fmla="val 126342"/>
            </a:avLst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F42AD48-2A1F-B1F4-E5F7-6A0F75413CFE}"/>
              </a:ext>
            </a:extLst>
          </p:cNvPr>
          <p:cNvSpPr>
            <a:spLocks/>
          </p:cNvSpPr>
          <p:nvPr/>
        </p:nvSpPr>
        <p:spPr>
          <a:xfrm>
            <a:off x="7470736" y="2705395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条件表达式</a:t>
            </a: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70D09B31-4824-3584-6885-DB72FDBE68AF}"/>
              </a:ext>
            </a:extLst>
          </p:cNvPr>
          <p:cNvCxnSpPr>
            <a:cxnSpLocks/>
          </p:cNvCxnSpPr>
          <p:nvPr/>
        </p:nvCxnSpPr>
        <p:spPr>
          <a:xfrm>
            <a:off x="8046688" y="2362120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27543F1-C142-F9DA-431B-E89ECB70132D}"/>
              </a:ext>
            </a:extLst>
          </p:cNvPr>
          <p:cNvCxnSpPr>
            <a:cxnSpLocks/>
          </p:cNvCxnSpPr>
          <p:nvPr/>
        </p:nvCxnSpPr>
        <p:spPr>
          <a:xfrm>
            <a:off x="10614120" y="4641020"/>
            <a:ext cx="36888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167D2F89-2957-FF5E-3A4C-D026FEAD6F10}"/>
              </a:ext>
            </a:extLst>
          </p:cNvPr>
          <p:cNvCxnSpPr>
            <a:cxnSpLocks/>
          </p:cNvCxnSpPr>
          <p:nvPr/>
        </p:nvCxnSpPr>
        <p:spPr>
          <a:xfrm rot="5400000" flipV="1">
            <a:off x="9269254" y="6511914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3667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3308" y="1547816"/>
            <a:ext cx="7528804" cy="4426089"/>
            <a:chOff x="1839477" y="1791818"/>
            <a:chExt cx="1812631" cy="19359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77118" y="2095749"/>
              <a:ext cx="1464122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语句是可选的，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语句用于跳出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结构，将控制流直接改变至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的右括号之后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如果不使用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语句，那么控制流则从当前的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到达下一个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还可以包括一个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语句，如果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表达式与任何一个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都不匹配的话，将会选择这种情况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如果没有给出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并且表达式与任何一个常量都不匹配，那么不执行任何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39477" y="1791818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switch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F54B27-52CE-6E23-82BF-6EFDB62B1F06}"/>
              </a:ext>
            </a:extLst>
          </p:cNvPr>
          <p:cNvSpPr txBox="1"/>
          <p:nvPr/>
        </p:nvSpPr>
        <p:spPr>
          <a:xfrm>
            <a:off x="9200368" y="232071"/>
            <a:ext cx="2709016" cy="263149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switch 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 {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case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常量表达式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break;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case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常量表达式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break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default: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E4D3F-7F68-504B-DE89-4BDE7B49D175}"/>
              </a:ext>
            </a:extLst>
          </p:cNvPr>
          <p:cNvSpPr>
            <a:spLocks/>
          </p:cNvSpPr>
          <p:nvPr/>
        </p:nvSpPr>
        <p:spPr>
          <a:xfrm>
            <a:off x="9450809" y="3552669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0C694A75-69DE-0015-530E-C9CF53B31CD1}"/>
              </a:ext>
            </a:extLst>
          </p:cNvPr>
          <p:cNvSpPr>
            <a:spLocks/>
          </p:cNvSpPr>
          <p:nvPr/>
        </p:nvSpPr>
        <p:spPr>
          <a:xfrm>
            <a:off x="7199630" y="3552669"/>
            <a:ext cx="170867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58F489-3F2E-A04B-E544-AE595A641994}"/>
              </a:ext>
            </a:extLst>
          </p:cNvPr>
          <p:cNvSpPr txBox="1">
            <a:spLocks/>
          </p:cNvSpPr>
          <p:nvPr/>
        </p:nvSpPr>
        <p:spPr>
          <a:xfrm>
            <a:off x="8967078" y="33977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6742CA-3CA6-6925-7272-E5860752BE58}"/>
              </a:ext>
            </a:extLst>
          </p:cNvPr>
          <p:cNvSpPr txBox="1">
            <a:spLocks/>
          </p:cNvSpPr>
          <p:nvPr/>
        </p:nvSpPr>
        <p:spPr>
          <a:xfrm>
            <a:off x="7434623" y="40230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8415A12-C8BF-3742-673D-6B892158671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8045439" y="4056668"/>
            <a:ext cx="8529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菱形 8">
            <a:extLst>
              <a:ext uri="{FF2B5EF4-FFF2-40B4-BE49-F238E27FC236}">
                <a16:creationId xmlns:a16="http://schemas.microsoft.com/office/drawing/2014/main" id="{71C20A54-B21D-0B2E-2D37-CF36FE7B501A}"/>
              </a:ext>
            </a:extLst>
          </p:cNvPr>
          <p:cNvSpPr>
            <a:spLocks/>
          </p:cNvSpPr>
          <p:nvPr/>
        </p:nvSpPr>
        <p:spPr>
          <a:xfrm>
            <a:off x="7188161" y="4389021"/>
            <a:ext cx="171455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B0E999A-DC25-A30A-9A9B-07B262EBBA6E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8908306" y="3804669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52EDD84-1FAB-B2C0-B71D-818140B4E72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45439" y="4893020"/>
            <a:ext cx="0" cy="33196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FA8BCF0-C5D0-3957-82F5-F105222D1AC9}"/>
              </a:ext>
            </a:extLst>
          </p:cNvPr>
          <p:cNvSpPr>
            <a:spLocks/>
          </p:cNvSpPr>
          <p:nvPr/>
        </p:nvSpPr>
        <p:spPr>
          <a:xfrm>
            <a:off x="9447656" y="4389020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2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391DA5-A20F-AF42-EE29-A7A6A1E21D9C}"/>
              </a:ext>
            </a:extLst>
          </p:cNvPr>
          <p:cNvSpPr>
            <a:spLocks/>
          </p:cNvSpPr>
          <p:nvPr/>
        </p:nvSpPr>
        <p:spPr>
          <a:xfrm>
            <a:off x="7470736" y="5224980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3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0274DB3-9F3A-184E-DB5E-A25B4E97D4F9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8902717" y="4641020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ED796B4-E586-3004-E5DE-BF307EC86FD4}"/>
              </a:ext>
            </a:extLst>
          </p:cNvPr>
          <p:cNvSpPr txBox="1">
            <a:spLocks/>
          </p:cNvSpPr>
          <p:nvPr/>
        </p:nvSpPr>
        <p:spPr>
          <a:xfrm>
            <a:off x="8967078" y="42228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A2FC70-1465-BE20-E3B0-0CD10D2BC827}"/>
              </a:ext>
            </a:extLst>
          </p:cNvPr>
          <p:cNvSpPr txBox="1">
            <a:spLocks/>
          </p:cNvSpPr>
          <p:nvPr/>
        </p:nvSpPr>
        <p:spPr>
          <a:xfrm>
            <a:off x="7441456" y="491720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98673BF-B362-FBED-ACCA-6FCA3CD1F07F}"/>
              </a:ext>
            </a:extLst>
          </p:cNvPr>
          <p:cNvCxnSpPr>
            <a:cxnSpLocks/>
            <a:stCxn id="36" idx="2"/>
            <a:endCxn id="5" idx="0"/>
          </p:cNvCxnSpPr>
          <p:nvPr/>
        </p:nvCxnSpPr>
        <p:spPr>
          <a:xfrm>
            <a:off x="8053968" y="3209394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AC4C23C6-82EA-F62B-7F21-B7811C97BF15}"/>
              </a:ext>
            </a:extLst>
          </p:cNvPr>
          <p:cNvCxnSpPr>
            <a:cxnSpLocks/>
            <a:stCxn id="2" idx="3"/>
            <a:endCxn id="18" idx="2"/>
          </p:cNvCxnSpPr>
          <p:nvPr/>
        </p:nvCxnSpPr>
        <p:spPr>
          <a:xfrm flipH="1">
            <a:off x="8053968" y="3804669"/>
            <a:ext cx="2563305" cy="1924310"/>
          </a:xfrm>
          <a:prstGeom prst="bentConnector4">
            <a:avLst>
              <a:gd name="adj1" fmla="val -14605"/>
              <a:gd name="adj2" fmla="val 126342"/>
            </a:avLst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2FCEA77-BBBC-518B-B3CE-26BE97B401D1}"/>
              </a:ext>
            </a:extLst>
          </p:cNvPr>
          <p:cNvSpPr>
            <a:spLocks/>
          </p:cNvSpPr>
          <p:nvPr/>
        </p:nvSpPr>
        <p:spPr>
          <a:xfrm>
            <a:off x="7470736" y="2705395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条件表达式</a:t>
            </a: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26A9F1F-0370-910E-402A-68405527E972}"/>
              </a:ext>
            </a:extLst>
          </p:cNvPr>
          <p:cNvCxnSpPr>
            <a:cxnSpLocks/>
          </p:cNvCxnSpPr>
          <p:nvPr/>
        </p:nvCxnSpPr>
        <p:spPr>
          <a:xfrm>
            <a:off x="8046688" y="2362120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42FF8E6-DD5C-16C3-9E14-B11848FC6F96}"/>
              </a:ext>
            </a:extLst>
          </p:cNvPr>
          <p:cNvCxnSpPr>
            <a:cxnSpLocks/>
          </p:cNvCxnSpPr>
          <p:nvPr/>
        </p:nvCxnSpPr>
        <p:spPr>
          <a:xfrm>
            <a:off x="10614120" y="4641020"/>
            <a:ext cx="36888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52FDC71-336E-F5BA-0F59-BF2A08493AC7}"/>
              </a:ext>
            </a:extLst>
          </p:cNvPr>
          <p:cNvCxnSpPr>
            <a:cxnSpLocks/>
          </p:cNvCxnSpPr>
          <p:nvPr/>
        </p:nvCxnSpPr>
        <p:spPr>
          <a:xfrm rot="5400000" flipV="1">
            <a:off x="9269254" y="6511914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36991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3308" y="1547817"/>
            <a:ext cx="7528804" cy="1194434"/>
            <a:chOff x="1839477" y="1791818"/>
            <a:chExt cx="1812631" cy="5224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77118" y="2095749"/>
              <a:ext cx="146412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结构代替级联的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39477" y="1791818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switch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EE4D3F-7F68-504B-DE89-4BDE7B49D175}"/>
              </a:ext>
            </a:extLst>
          </p:cNvPr>
          <p:cNvSpPr>
            <a:spLocks/>
          </p:cNvSpPr>
          <p:nvPr/>
        </p:nvSpPr>
        <p:spPr>
          <a:xfrm>
            <a:off x="3811282" y="4024274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0C694A75-69DE-0015-530E-C9CF53B31CD1}"/>
              </a:ext>
            </a:extLst>
          </p:cNvPr>
          <p:cNvSpPr>
            <a:spLocks/>
          </p:cNvSpPr>
          <p:nvPr/>
        </p:nvSpPr>
        <p:spPr>
          <a:xfrm>
            <a:off x="1560103" y="4024274"/>
            <a:ext cx="170867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58F489-3F2E-A04B-E544-AE595A641994}"/>
              </a:ext>
            </a:extLst>
          </p:cNvPr>
          <p:cNvSpPr txBox="1">
            <a:spLocks/>
          </p:cNvSpPr>
          <p:nvPr/>
        </p:nvSpPr>
        <p:spPr>
          <a:xfrm>
            <a:off x="3327551" y="386932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6742CA-3CA6-6925-7272-E5860752BE58}"/>
              </a:ext>
            </a:extLst>
          </p:cNvPr>
          <p:cNvSpPr txBox="1">
            <a:spLocks/>
          </p:cNvSpPr>
          <p:nvPr/>
        </p:nvSpPr>
        <p:spPr>
          <a:xfrm>
            <a:off x="1795096" y="449464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8415A12-C8BF-3742-673D-6B892158671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405912" y="4528273"/>
            <a:ext cx="8529" cy="33235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菱形 8">
            <a:extLst>
              <a:ext uri="{FF2B5EF4-FFF2-40B4-BE49-F238E27FC236}">
                <a16:creationId xmlns:a16="http://schemas.microsoft.com/office/drawing/2014/main" id="{71C20A54-B21D-0B2E-2D37-CF36FE7B501A}"/>
              </a:ext>
            </a:extLst>
          </p:cNvPr>
          <p:cNvSpPr>
            <a:spLocks/>
          </p:cNvSpPr>
          <p:nvPr/>
        </p:nvSpPr>
        <p:spPr>
          <a:xfrm>
            <a:off x="1548634" y="4860626"/>
            <a:ext cx="1714556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常量表达式</a:t>
            </a:r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B0E999A-DC25-A30A-9A9B-07B262EBBA6E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3268779" y="4276274"/>
            <a:ext cx="54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52EDD84-1FAB-B2C0-B71D-818140B4E72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405912" y="5364625"/>
            <a:ext cx="0" cy="33196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FA8BCF0-C5D0-3957-82F5-F105222D1AC9}"/>
              </a:ext>
            </a:extLst>
          </p:cNvPr>
          <p:cNvSpPr>
            <a:spLocks/>
          </p:cNvSpPr>
          <p:nvPr/>
        </p:nvSpPr>
        <p:spPr>
          <a:xfrm>
            <a:off x="3808129" y="4860625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2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391DA5-A20F-AF42-EE29-A7A6A1E21D9C}"/>
              </a:ext>
            </a:extLst>
          </p:cNvPr>
          <p:cNvSpPr>
            <a:spLocks/>
          </p:cNvSpPr>
          <p:nvPr/>
        </p:nvSpPr>
        <p:spPr>
          <a:xfrm>
            <a:off x="1831209" y="5696585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语句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3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0274DB3-9F3A-184E-DB5E-A25B4E97D4F9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3263190" y="5112625"/>
            <a:ext cx="544939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ED796B4-E586-3004-E5DE-BF307EC86FD4}"/>
              </a:ext>
            </a:extLst>
          </p:cNvPr>
          <p:cNvSpPr txBox="1">
            <a:spLocks/>
          </p:cNvSpPr>
          <p:nvPr/>
        </p:nvSpPr>
        <p:spPr>
          <a:xfrm>
            <a:off x="3327551" y="46944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A2FC70-1465-BE20-E3B0-0CD10D2BC827}"/>
              </a:ext>
            </a:extLst>
          </p:cNvPr>
          <p:cNvSpPr txBox="1">
            <a:spLocks/>
          </p:cNvSpPr>
          <p:nvPr/>
        </p:nvSpPr>
        <p:spPr>
          <a:xfrm>
            <a:off x="1801929" y="53888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98673BF-B362-FBED-ACCA-6FCA3CD1F07F}"/>
              </a:ext>
            </a:extLst>
          </p:cNvPr>
          <p:cNvCxnSpPr>
            <a:cxnSpLocks/>
            <a:stCxn id="36" idx="2"/>
            <a:endCxn id="5" idx="0"/>
          </p:cNvCxnSpPr>
          <p:nvPr/>
        </p:nvCxnSpPr>
        <p:spPr>
          <a:xfrm>
            <a:off x="2414441" y="3680999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AC4C23C6-82EA-F62B-7F21-B7811C97BF15}"/>
              </a:ext>
            </a:extLst>
          </p:cNvPr>
          <p:cNvCxnSpPr>
            <a:cxnSpLocks/>
            <a:stCxn id="2" idx="3"/>
            <a:endCxn id="18" idx="2"/>
          </p:cNvCxnSpPr>
          <p:nvPr/>
        </p:nvCxnSpPr>
        <p:spPr>
          <a:xfrm flipH="1">
            <a:off x="2414441" y="4276274"/>
            <a:ext cx="2563305" cy="1924310"/>
          </a:xfrm>
          <a:prstGeom prst="bentConnector4">
            <a:avLst>
              <a:gd name="adj1" fmla="val -14605"/>
              <a:gd name="adj2" fmla="val 111191"/>
            </a:avLst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2FCEA77-BBBC-518B-B3CE-26BE97B401D1}"/>
              </a:ext>
            </a:extLst>
          </p:cNvPr>
          <p:cNvSpPr>
            <a:spLocks/>
          </p:cNvSpPr>
          <p:nvPr/>
        </p:nvSpPr>
        <p:spPr>
          <a:xfrm>
            <a:off x="1831209" y="3177000"/>
            <a:ext cx="1166464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条件表达式</a:t>
            </a: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26A9F1F-0370-910E-402A-68405527E972}"/>
              </a:ext>
            </a:extLst>
          </p:cNvPr>
          <p:cNvCxnSpPr>
            <a:cxnSpLocks/>
          </p:cNvCxnSpPr>
          <p:nvPr/>
        </p:nvCxnSpPr>
        <p:spPr>
          <a:xfrm>
            <a:off x="2407161" y="2833725"/>
            <a:ext cx="0" cy="34327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42FF8E6-DD5C-16C3-9E14-B11848FC6F96}"/>
              </a:ext>
            </a:extLst>
          </p:cNvPr>
          <p:cNvCxnSpPr>
            <a:cxnSpLocks/>
          </p:cNvCxnSpPr>
          <p:nvPr/>
        </p:nvCxnSpPr>
        <p:spPr>
          <a:xfrm>
            <a:off x="4974593" y="5112625"/>
            <a:ext cx="36888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152FDC71-336E-F5BA-0F59-BF2A08493AC7}"/>
              </a:ext>
            </a:extLst>
          </p:cNvPr>
          <p:cNvCxnSpPr>
            <a:cxnSpLocks/>
          </p:cNvCxnSpPr>
          <p:nvPr/>
        </p:nvCxnSpPr>
        <p:spPr>
          <a:xfrm>
            <a:off x="3838256" y="6407082"/>
            <a:ext cx="2" cy="377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3">
            <a:extLst>
              <a:ext uri="{FF2B5EF4-FFF2-40B4-BE49-F238E27FC236}">
                <a16:creationId xmlns:a16="http://schemas.microsoft.com/office/drawing/2014/main" id="{4AE2F39A-FBC2-AA51-834C-373E76D92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018" y="66182"/>
            <a:ext cx="4746915" cy="679181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char grade;     /*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成绩等级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("Enter the grade: ");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("%c", &amp;grade);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switch (grade){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'A':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("90~100\n");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'B':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("80~89\n");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'C':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("70~79\n");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'D':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("60~69\n");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case 'E':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("&lt;60\n");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default: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22325" marR="0" lvl="2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("error\n"); 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7688" marR="0" lvl="1" indent="-228600" algn="l" defTabSz="914400" rtl="0" eaLnBrk="1" fontAlgn="base" latinLnBrk="0" hangingPunct="1">
              <a:lnSpc>
                <a:spcPct val="80000"/>
              </a:lnSpc>
              <a:spcBef>
                <a:spcPts val="375"/>
              </a:spcBef>
              <a:spcAft>
                <a:spcPct val="0"/>
              </a:spcAft>
              <a:buClr>
                <a:srgbClr val="9B2D1F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8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188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0"/>
            <a:chOff x="1887176" y="1780606"/>
            <a:chExt cx="2532899" cy="9309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在条件为真的情况下重复执行一个语句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在每次重复执行这个语句之前，都要先检查条件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如果条件的值为逻辑真（非零），语句将被再次执行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循环结构：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while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7201169" y="550332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循环体</a:t>
            </a: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99BC4DB-A21A-1642-5458-BD5BE1E60556}"/>
              </a:ext>
            </a:extLst>
          </p:cNvPr>
          <p:cNvSpPr/>
          <p:nvPr/>
        </p:nvSpPr>
        <p:spPr>
          <a:xfrm>
            <a:off x="7201169" y="4265481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测试条件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C3E4A6D-ADE8-5DDC-F2AA-54CA08B7A8D5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16200000" flipH="1">
            <a:off x="7780427" y="5245906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F74EDB1A-FEF0-AE25-7907-403352B3626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874509" y="4626988"/>
            <a:ext cx="308947" cy="2018361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74F2C-6ABB-1EB0-D4C0-F1042D1C9221}"/>
              </a:ext>
            </a:extLst>
          </p:cNvPr>
          <p:cNvSpPr txBox="1"/>
          <p:nvPr/>
        </p:nvSpPr>
        <p:spPr>
          <a:xfrm>
            <a:off x="7471969" y="5023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79C42-7EDA-024E-F679-2B1CE3A49ECF}"/>
              </a:ext>
            </a:extLst>
          </p:cNvPr>
          <p:cNvSpPr txBox="1"/>
          <p:nvPr/>
        </p:nvSpPr>
        <p:spPr>
          <a:xfrm>
            <a:off x="8767958" y="4222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21A848B6-B64C-73A0-DC3B-C4E1BBD57FF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>
            <a:off x="6819831" y="5008325"/>
            <a:ext cx="1599349" cy="836674"/>
          </a:xfrm>
          <a:prstGeom prst="bentConnector5">
            <a:avLst>
              <a:gd name="adj1" fmla="val -23600"/>
              <a:gd name="adj2" fmla="val 142572"/>
              <a:gd name="adj3" fmla="val 9986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724248A9-69AF-2471-675F-D12B953CC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585" y="4628105"/>
            <a:ext cx="2317910" cy="1008063"/>
          </a:xfrm>
          <a:prstGeom prst="rect">
            <a:avLst/>
          </a:prstGeom>
          <a:noFill/>
          <a:ln w="19050">
            <a:solidFill>
              <a:srgbClr val="B88F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 2" pitchFamily="2" charset="2"/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条件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循环体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8702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7528804" cy="3974971"/>
            <a:chOff x="1887176" y="1780606"/>
            <a:chExt cx="1812631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1926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(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改变循环控制变量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b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循环体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循环，适用于记数器控制的循环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循环的一种特殊情况，适用于事先知道重复次数的情况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循环可以使用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循环来构造（反之亦然）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循环结构：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for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4300BF-D92A-9F72-A0BB-DF87FA74464D}"/>
              </a:ext>
            </a:extLst>
          </p:cNvPr>
          <p:cNvSpPr/>
          <p:nvPr/>
        </p:nvSpPr>
        <p:spPr>
          <a:xfrm>
            <a:off x="8619152" y="3943829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循环体</a:t>
            </a: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99BC4DB-A21A-1642-5458-BD5BE1E60556}"/>
              </a:ext>
            </a:extLst>
          </p:cNvPr>
          <p:cNvSpPr/>
          <p:nvPr/>
        </p:nvSpPr>
        <p:spPr>
          <a:xfrm>
            <a:off x="8619152" y="2705987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测试条件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6C3E4A6D-ADE8-5DDC-F2AA-54CA08B7A8D5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rot="16200000" flipH="1">
            <a:off x="9198410" y="3686412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F74EDB1A-FEF0-AE25-7907-403352B3626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292492" y="3067494"/>
            <a:ext cx="494778" cy="329354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74F2C-6ABB-1EB0-D4C0-F1042D1C9221}"/>
              </a:ext>
            </a:extLst>
          </p:cNvPr>
          <p:cNvSpPr txBox="1"/>
          <p:nvPr/>
        </p:nvSpPr>
        <p:spPr>
          <a:xfrm>
            <a:off x="8889952" y="34640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79C42-7EDA-024E-F679-2B1CE3A49ECF}"/>
              </a:ext>
            </a:extLst>
          </p:cNvPr>
          <p:cNvSpPr txBox="1"/>
          <p:nvPr/>
        </p:nvSpPr>
        <p:spPr>
          <a:xfrm>
            <a:off x="10185941" y="26630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21A848B6-B64C-73A0-DC3B-C4E1BBD57FFE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618888" y="4067758"/>
            <a:ext cx="2837188" cy="836665"/>
          </a:xfrm>
          <a:prstGeom prst="bentConnector5">
            <a:avLst>
              <a:gd name="adj1" fmla="val -12728"/>
              <a:gd name="adj2" fmla="val 171674"/>
              <a:gd name="adj3" fmla="val 1001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691AC30-CDF8-35B3-6638-4127CF514C49}"/>
              </a:ext>
            </a:extLst>
          </p:cNvPr>
          <p:cNvSpPr/>
          <p:nvPr/>
        </p:nvSpPr>
        <p:spPr>
          <a:xfrm>
            <a:off x="8619140" y="1461129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</a:t>
            </a: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44E21AC3-DFDD-7558-CD61-1A471334B1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8402" y="2441555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A2FF24D2-6512-01F8-3611-D847512990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8402" y="1203712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53DCF02-C76B-66EB-A890-6BC10A3116B3}"/>
              </a:ext>
            </a:extLst>
          </p:cNvPr>
          <p:cNvSpPr/>
          <p:nvPr/>
        </p:nvSpPr>
        <p:spPr>
          <a:xfrm>
            <a:off x="8619140" y="5181671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改变循环控制变量</a:t>
            </a: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D2B25C83-A76F-91A4-3795-B1BC1AE6ED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8402" y="4924254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5623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4898300"/>
            <a:chOff x="1887176" y="1780606"/>
            <a:chExt cx="2532899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在循环体被执行一次之后再计算条件表达式的值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在大部分情况下，这三种循环控制结构可以互换使用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区别主要在于编程风格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语句也可以用于循环结构中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语句使编译器生成提前跳出循环的代码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通过将控制跳出包含它的那层循环，使该层循环终止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用于循环结构中的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continue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使编译器生成结束当前的循环，开始下一次重复的代码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循环结构：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do-while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8887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程序设计的思路：使用级数展开式计算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𝒆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的近似值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95C1B66E-221F-FD44-7CED-48B6713BB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617213"/>
              </p:ext>
            </p:extLst>
          </p:nvPr>
        </p:nvGraphicFramePr>
        <p:xfrm>
          <a:off x="1431398" y="3191582"/>
          <a:ext cx="55340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0317400" imgH="9359900" progId="Equation.3">
                  <p:embed/>
                </p:oleObj>
              </mc:Choice>
              <mc:Fallback>
                <p:oleObj name="公式" r:id="rId5" imgW="50317400" imgH="9359900" progId="Equation.3">
                  <p:embed/>
                  <p:pic>
                    <p:nvPicPr>
                      <p:cNvPr id="59397" name="Object 1">
                        <a:extLst>
                          <a:ext uri="{FF2B5EF4-FFF2-40B4-BE49-F238E27FC236}">
                            <a16:creationId xmlns:a16="http://schemas.microsoft.com/office/drawing/2014/main" id="{27988349-50ED-64B8-F53C-8E106CF56D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398" y="3191582"/>
                        <a:ext cx="55340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2290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3980806"/>
            <a:chOff x="1887176" y="1780606"/>
            <a:chExt cx="2532899" cy="174116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2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程序设计的思路：使用级数展开式计算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𝒆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的近似值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为计算中要包括的数据选择一个恰当的表示方法（变量）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𝒆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：级数处理的是小数，需要采用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double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型浮点数来表示在级数计算中的变量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95C1B66E-221F-FD44-7CED-48B6713BB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1859"/>
              </p:ext>
            </p:extLst>
          </p:nvPr>
        </p:nvGraphicFramePr>
        <p:xfrm>
          <a:off x="1431398" y="2832040"/>
          <a:ext cx="55340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0317400" imgH="9359900" progId="Equation.3">
                  <p:embed/>
                </p:oleObj>
              </mc:Choice>
              <mc:Fallback>
                <p:oleObj name="公式" r:id="rId5" imgW="50317400" imgH="9359900" progId="Equation.3">
                  <p:embed/>
                  <p:pic>
                    <p:nvPicPr>
                      <p:cNvPr id="4" name="Object 1">
                        <a:extLst>
                          <a:ext uri="{FF2B5EF4-FFF2-40B4-BE49-F238E27FC236}">
                            <a16:creationId xmlns:a16="http://schemas.microsoft.com/office/drawing/2014/main" id="{95C1B66E-221F-FD44-7CED-48B6713BBF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398" y="2832040"/>
                        <a:ext cx="55340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550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4436634"/>
            <a:chOff x="1887176" y="1780606"/>
            <a:chExt cx="2532899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程序设计语言可以分为两个级别：高级语言与低级语言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前者的用户友好程度比后者高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在前者中几乎所有的指令都类似于自然语言，如英语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与后者相比，它还倾向于与特定计算机的指令集结构（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）无关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高级语言数目可达一千种之多，目前广泛应用的有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Fortran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Pascal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语言与其他高级语言有些不同，它的一些功能与特定的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相关，具有一些低级语言的特征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程序设计语言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024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7595289" cy="4436635"/>
            <a:chOff x="1887176" y="1780606"/>
            <a:chExt cx="1828638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774334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初始设计包含四个阶段：初始化，获取输入，计算，输出结果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首先把所有需要初始的数据初始化（一个程序必须要有正确的初始值才能正确执行）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因此，每个算法的第一步是初始化变量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然后要求用户输入要计算的级数的项数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之后计算出给定项数的级数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最后，输出结果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分解为包含多项子任务的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682755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70D573D-E7CC-724B-C695-AE87797F6D04}"/>
              </a:ext>
            </a:extLst>
          </p:cNvPr>
          <p:cNvSpPr/>
          <p:nvPr/>
        </p:nvSpPr>
        <p:spPr>
          <a:xfrm>
            <a:off x="9401697" y="453432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9A539C-681F-9976-8568-2C1450F8616D}"/>
              </a:ext>
            </a:extLst>
          </p:cNvPr>
          <p:cNvSpPr/>
          <p:nvPr/>
        </p:nvSpPr>
        <p:spPr>
          <a:xfrm>
            <a:off x="9401697" y="153795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A859-DC25-9D7C-136A-A1668C8A6F7E}"/>
              </a:ext>
            </a:extLst>
          </p:cNvPr>
          <p:cNvSpPr/>
          <p:nvPr/>
        </p:nvSpPr>
        <p:spPr>
          <a:xfrm>
            <a:off x="9401697" y="262247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获取输入</a:t>
            </a:r>
            <a:r>
              <a:rPr kumimoji="1" lang="en-US" altLang="zh-CN" b="1" dirty="0">
                <a:solidFill>
                  <a:schemeClr val="tx1"/>
                </a:solidFill>
              </a:rPr>
              <a:t>n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261280-8E98-87CB-728E-E55E9E777B19}"/>
              </a:ext>
            </a:extLst>
          </p:cNvPr>
          <p:cNvSpPr/>
          <p:nvPr/>
        </p:nvSpPr>
        <p:spPr>
          <a:xfrm>
            <a:off x="9401697" y="370699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计算级数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D8531C3-1582-5292-BCF3-302852E7987E}"/>
              </a:ext>
            </a:extLst>
          </p:cNvPr>
          <p:cNvSpPr/>
          <p:nvPr/>
        </p:nvSpPr>
        <p:spPr>
          <a:xfrm>
            <a:off x="9401697" y="587603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1F5B1B-D16E-ACFB-CE67-49A4B442767C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10238371" y="117644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00663E3-7712-1E53-1E5E-E5240DFCA61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238371" y="226096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C59A8DF-07F6-D8A2-E81B-1E6513B1C91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238371" y="334548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0354D8-0BFC-58FC-A717-8C575220D8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8371" y="551452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F3177A6-F10E-37C9-D006-EEABBEBDD07E}"/>
              </a:ext>
            </a:extLst>
          </p:cNvPr>
          <p:cNvSpPr/>
          <p:nvPr/>
        </p:nvSpPr>
        <p:spPr>
          <a:xfrm>
            <a:off x="9401697" y="4791513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输出结果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8AEB217-117C-D955-D422-49DA69A1F30B}"/>
              </a:ext>
            </a:extLst>
          </p:cNvPr>
          <p:cNvCxnSpPr>
            <a:endCxn id="13" idx="0"/>
          </p:cNvCxnSpPr>
          <p:nvPr/>
        </p:nvCxnSpPr>
        <p:spPr>
          <a:xfrm>
            <a:off x="10238371" y="4430006"/>
            <a:ext cx="0" cy="361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4501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7F77B3B-0D8B-2CC9-1594-9650120BA307}"/>
              </a:ext>
            </a:extLst>
          </p:cNvPr>
          <p:cNvSpPr/>
          <p:nvPr/>
        </p:nvSpPr>
        <p:spPr>
          <a:xfrm>
            <a:off x="9090991" y="850353"/>
            <a:ext cx="2875722" cy="5528422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6989361" cy="2128312"/>
            <a:chOff x="1887176" y="1780606"/>
            <a:chExt cx="1682755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94140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逐步求精“计算级数”的步骤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对级数逐项进行计算，直到计算出用户指定的项数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的流程图一致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682755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70D573D-E7CC-724B-C695-AE87797F6D04}"/>
              </a:ext>
            </a:extLst>
          </p:cNvPr>
          <p:cNvSpPr>
            <a:spLocks/>
          </p:cNvSpPr>
          <p:nvPr/>
        </p:nvSpPr>
        <p:spPr>
          <a:xfrm>
            <a:off x="7700788" y="2111189"/>
            <a:ext cx="999823" cy="432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9A539C-681F-9976-8568-2C1450F8616D}"/>
              </a:ext>
            </a:extLst>
          </p:cNvPr>
          <p:cNvSpPr>
            <a:spLocks/>
          </p:cNvSpPr>
          <p:nvPr/>
        </p:nvSpPr>
        <p:spPr>
          <a:xfrm>
            <a:off x="7700790" y="2876956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A859-DC25-9D7C-136A-A1668C8A6F7E}"/>
              </a:ext>
            </a:extLst>
          </p:cNvPr>
          <p:cNvSpPr>
            <a:spLocks/>
          </p:cNvSpPr>
          <p:nvPr/>
        </p:nvSpPr>
        <p:spPr>
          <a:xfrm>
            <a:off x="7700790" y="3642723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获取输入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n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261280-8E98-87CB-728E-E55E9E777B19}"/>
              </a:ext>
            </a:extLst>
          </p:cNvPr>
          <p:cNvSpPr>
            <a:spLocks/>
          </p:cNvSpPr>
          <p:nvPr/>
        </p:nvSpPr>
        <p:spPr>
          <a:xfrm>
            <a:off x="7700790" y="4411865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计算级数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D8531C3-1582-5292-BCF3-302852E7987E}"/>
              </a:ext>
            </a:extLst>
          </p:cNvPr>
          <p:cNvSpPr>
            <a:spLocks/>
          </p:cNvSpPr>
          <p:nvPr/>
        </p:nvSpPr>
        <p:spPr>
          <a:xfrm>
            <a:off x="7700788" y="5946775"/>
            <a:ext cx="999823" cy="432000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1F5B1B-D16E-ACFB-CE67-49A4B442767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8200700" y="2543189"/>
            <a:ext cx="0" cy="333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00663E3-7712-1E53-1E5E-E5240DFCA6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200702" y="3308956"/>
            <a:ext cx="0" cy="333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C59A8DF-07F6-D8A2-E81B-1E6513B1C91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00702" y="4074723"/>
            <a:ext cx="0" cy="3371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0354D8-0BFC-58FC-A717-8C575220D8C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8200700" y="5611320"/>
            <a:ext cx="2" cy="3354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F3177A6-F10E-37C9-D006-EEABBEBDD07E}"/>
              </a:ext>
            </a:extLst>
          </p:cNvPr>
          <p:cNvSpPr>
            <a:spLocks/>
          </p:cNvSpPr>
          <p:nvPr/>
        </p:nvSpPr>
        <p:spPr>
          <a:xfrm>
            <a:off x="7700790" y="5179320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输出结果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8AEB217-117C-D955-D422-49DA69A1F30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8200702" y="4843865"/>
            <a:ext cx="0" cy="3354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DDDD2C4-282A-4761-B547-A60C9625BD88}"/>
              </a:ext>
            </a:extLst>
          </p:cNvPr>
          <p:cNvSpPr/>
          <p:nvPr/>
        </p:nvSpPr>
        <p:spPr>
          <a:xfrm>
            <a:off x="9872974" y="36332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计算第</a:t>
            </a:r>
            <a:r>
              <a:rPr kumimoji="1" lang="en-US" altLang="zh-CN" b="1" dirty="0" err="1">
                <a:solidFill>
                  <a:schemeClr val="tx1"/>
                </a:solidFill>
              </a:rPr>
              <a:t>i</a:t>
            </a:r>
            <a:r>
              <a:rPr kumimoji="1" lang="zh-CN" altLang="en-US" b="1" dirty="0">
                <a:solidFill>
                  <a:schemeClr val="tx1"/>
                </a:solidFill>
              </a:rPr>
              <a:t>项级数</a:t>
            </a: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10F5F0C3-6698-3247-80FF-480D76BE554D}"/>
              </a:ext>
            </a:extLst>
          </p:cNvPr>
          <p:cNvSpPr/>
          <p:nvPr/>
        </p:nvSpPr>
        <p:spPr>
          <a:xfrm>
            <a:off x="9872974" y="2395384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条件</a:t>
            </a:r>
            <a:r>
              <a:rPr kumimoji="1" lang="en-US" altLang="zh-CN" dirty="0" err="1">
                <a:solidFill>
                  <a:schemeClr val="tx1"/>
                </a:solidFill>
              </a:rPr>
              <a:t>i</a:t>
            </a:r>
            <a:r>
              <a:rPr kumimoji="1" lang="en-US" altLang="zh-CN" dirty="0">
                <a:solidFill>
                  <a:schemeClr val="tx1"/>
                </a:solidFill>
              </a:rPr>
              <a:t>&lt;=n?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28BEDC0E-7A50-13A5-5ADE-F71C6C7BFFB1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16200000" flipH="1">
            <a:off x="10452232" y="3375809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2BF2587-3C0F-4747-A918-95BEEBCF7581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10709636" y="2756891"/>
            <a:ext cx="836678" cy="4001718"/>
          </a:xfrm>
          <a:prstGeom prst="bentConnector4">
            <a:avLst>
              <a:gd name="adj1" fmla="val -27322"/>
              <a:gd name="adj2" fmla="val 863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D9A27E0-3246-D289-2CD5-6F96D53A4664}"/>
              </a:ext>
            </a:extLst>
          </p:cNvPr>
          <p:cNvSpPr txBox="1"/>
          <p:nvPr/>
        </p:nvSpPr>
        <p:spPr>
          <a:xfrm>
            <a:off x="10143774" y="31534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590F31-A51C-7847-2DB9-AAC52B281803}"/>
              </a:ext>
            </a:extLst>
          </p:cNvPr>
          <p:cNvSpPr txBox="1"/>
          <p:nvPr/>
        </p:nvSpPr>
        <p:spPr>
          <a:xfrm>
            <a:off x="11439763" y="23524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CF6BF280-B463-E810-25E8-ABA6EA684DF9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 flipH="1">
            <a:off x="8872710" y="3757155"/>
            <a:ext cx="2837188" cy="836665"/>
          </a:xfrm>
          <a:prstGeom prst="bentConnector5">
            <a:avLst>
              <a:gd name="adj1" fmla="val -12728"/>
              <a:gd name="adj2" fmla="val 171674"/>
              <a:gd name="adj3" fmla="val 1001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D76B961-0CAA-8C4F-E9EE-A50E0D53874D}"/>
              </a:ext>
            </a:extLst>
          </p:cNvPr>
          <p:cNvSpPr/>
          <p:nvPr/>
        </p:nvSpPr>
        <p:spPr>
          <a:xfrm>
            <a:off x="9872962" y="11505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初始化循环计数器</a:t>
            </a:r>
            <a:r>
              <a:rPr kumimoji="1" lang="en-US" altLang="zh-CN" b="1" dirty="0" err="1">
                <a:solidFill>
                  <a:schemeClr val="tx1"/>
                </a:solidFill>
              </a:rPr>
              <a:t>i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7AD4988C-3C73-2DBC-5EFC-C0325F9B08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2130952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2068829-A151-0912-549A-7BDE54E4D9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893109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7C8CBFA-7C7D-714A-7896-B09D7D9B1E9A}"/>
              </a:ext>
            </a:extLst>
          </p:cNvPr>
          <p:cNvSpPr/>
          <p:nvPr/>
        </p:nvSpPr>
        <p:spPr>
          <a:xfrm>
            <a:off x="9872962" y="487106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</a:rPr>
              <a:t>i</a:t>
            </a:r>
            <a:r>
              <a:rPr kumimoji="1" lang="zh-CN" altLang="en-US" b="1" dirty="0">
                <a:solidFill>
                  <a:schemeClr val="tx1"/>
                </a:solidFill>
              </a:rPr>
              <a:t>递增</a:t>
            </a: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5B67585D-E65F-A44E-B335-12D62EE6CF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4613651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41A7D4D9-56D4-188A-B24B-27706FC88D6F}"/>
              </a:ext>
            </a:extLst>
          </p:cNvPr>
          <p:cNvCxnSpPr>
            <a:cxnSpLocks/>
          </p:cNvCxnSpPr>
          <p:nvPr/>
        </p:nvCxnSpPr>
        <p:spPr>
          <a:xfrm flipV="1">
            <a:off x="8700611" y="850353"/>
            <a:ext cx="390380" cy="356151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7625BC4-ADC6-B3F0-CDE5-2916D79B52C0}"/>
              </a:ext>
            </a:extLst>
          </p:cNvPr>
          <p:cNvCxnSpPr/>
          <p:nvPr/>
        </p:nvCxnSpPr>
        <p:spPr>
          <a:xfrm>
            <a:off x="8700611" y="4843865"/>
            <a:ext cx="390380" cy="15349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5344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8EF687F1-5C12-5A34-8EDF-CE71AA931D49}"/>
              </a:ext>
            </a:extLst>
          </p:cNvPr>
          <p:cNvSpPr/>
          <p:nvPr/>
        </p:nvSpPr>
        <p:spPr>
          <a:xfrm>
            <a:off x="9233725" y="747530"/>
            <a:ext cx="2636376" cy="5775365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F77B3B-0D8B-2CC9-1594-9650120BA307}"/>
              </a:ext>
            </a:extLst>
          </p:cNvPr>
          <p:cNvSpPr>
            <a:spLocks/>
          </p:cNvSpPr>
          <p:nvPr/>
        </p:nvSpPr>
        <p:spPr>
          <a:xfrm>
            <a:off x="6840552" y="2560495"/>
            <a:ext cx="1992008" cy="3962400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19290" y="1442981"/>
            <a:ext cx="6989361" cy="3513306"/>
            <a:chOff x="1887176" y="1780606"/>
            <a:chExt cx="1682755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62961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逐步求精“计算第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项级数”的步骤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一个重要的子任务：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计算一个数的阶乘，取阶乘结果的倒数，再加到当前的近似值上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的流程一致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682755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670D573D-E7CC-724B-C695-AE87797F6D04}"/>
              </a:ext>
            </a:extLst>
          </p:cNvPr>
          <p:cNvSpPr>
            <a:spLocks/>
          </p:cNvSpPr>
          <p:nvPr/>
        </p:nvSpPr>
        <p:spPr>
          <a:xfrm>
            <a:off x="5452107" y="2405872"/>
            <a:ext cx="999823" cy="432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9A539C-681F-9976-8568-2C1450F8616D}"/>
              </a:ext>
            </a:extLst>
          </p:cNvPr>
          <p:cNvSpPr>
            <a:spLocks/>
          </p:cNvSpPr>
          <p:nvPr/>
        </p:nvSpPr>
        <p:spPr>
          <a:xfrm>
            <a:off x="5452109" y="3171639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初始化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A859-DC25-9D7C-136A-A1668C8A6F7E}"/>
              </a:ext>
            </a:extLst>
          </p:cNvPr>
          <p:cNvSpPr>
            <a:spLocks/>
          </p:cNvSpPr>
          <p:nvPr/>
        </p:nvSpPr>
        <p:spPr>
          <a:xfrm>
            <a:off x="5452109" y="3937406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获取输入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n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261280-8E98-87CB-728E-E55E9E777B19}"/>
              </a:ext>
            </a:extLst>
          </p:cNvPr>
          <p:cNvSpPr>
            <a:spLocks/>
          </p:cNvSpPr>
          <p:nvPr/>
        </p:nvSpPr>
        <p:spPr>
          <a:xfrm>
            <a:off x="5452109" y="4706548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计算级数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D8531C3-1582-5292-BCF3-302852E7987E}"/>
              </a:ext>
            </a:extLst>
          </p:cNvPr>
          <p:cNvSpPr>
            <a:spLocks/>
          </p:cNvSpPr>
          <p:nvPr/>
        </p:nvSpPr>
        <p:spPr>
          <a:xfrm>
            <a:off x="5452107" y="6241458"/>
            <a:ext cx="999823" cy="432000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1F5B1B-D16E-ACFB-CE67-49A4B442767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952019" y="2837872"/>
            <a:ext cx="0" cy="333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00663E3-7712-1E53-1E5E-E5240DFCA6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952021" y="3603639"/>
            <a:ext cx="0" cy="333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C59A8DF-07F6-D8A2-E81B-1E6513B1C91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52021" y="4369406"/>
            <a:ext cx="0" cy="3371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0354D8-0BFC-58FC-A717-8C575220D8C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5952019" y="5906003"/>
            <a:ext cx="2" cy="3354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F3177A6-F10E-37C9-D006-EEABBEBDD07E}"/>
              </a:ext>
            </a:extLst>
          </p:cNvPr>
          <p:cNvSpPr>
            <a:spLocks/>
          </p:cNvSpPr>
          <p:nvPr/>
        </p:nvSpPr>
        <p:spPr>
          <a:xfrm>
            <a:off x="5452109" y="5474003"/>
            <a:ext cx="999823" cy="432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输出结果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8AEB217-117C-D955-D422-49DA69A1F30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952021" y="5138548"/>
            <a:ext cx="0" cy="33545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DDDD2C4-282A-4761-B547-A60C9625BD88}"/>
              </a:ext>
            </a:extLst>
          </p:cNvPr>
          <p:cNvSpPr>
            <a:spLocks/>
          </p:cNvSpPr>
          <p:nvPr/>
        </p:nvSpPr>
        <p:spPr>
          <a:xfrm>
            <a:off x="7199984" y="4454567"/>
            <a:ext cx="1249782" cy="540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计算第</a:t>
            </a:r>
            <a:r>
              <a:rPr kumimoji="1" lang="en-US" altLang="zh-CN" sz="1600" b="1" dirty="0" err="1">
                <a:solidFill>
                  <a:schemeClr val="tx1"/>
                </a:solidFill>
              </a:rPr>
              <a:t>i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项级数</a:t>
            </a: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10F5F0C3-6698-3247-80FF-480D76BE554D}"/>
              </a:ext>
            </a:extLst>
          </p:cNvPr>
          <p:cNvSpPr>
            <a:spLocks/>
          </p:cNvSpPr>
          <p:nvPr/>
        </p:nvSpPr>
        <p:spPr>
          <a:xfrm>
            <a:off x="7199997" y="3528872"/>
            <a:ext cx="1249774" cy="540000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条件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i</a:t>
            </a:r>
            <a:r>
              <a:rPr kumimoji="1" lang="en-US" altLang="zh-CN" sz="1600" dirty="0">
                <a:solidFill>
                  <a:schemeClr val="tx1"/>
                </a:solidFill>
              </a:rPr>
              <a:t>&lt;=n?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28BEDC0E-7A50-13A5-5ADE-F71C6C7BFFB1}"/>
              </a:ext>
            </a:extLst>
          </p:cNvPr>
          <p:cNvCxnSpPr>
            <a:cxnSpLocks noChangeAspect="1"/>
            <a:stCxn id="27" idx="2"/>
            <a:endCxn id="26" idx="0"/>
          </p:cNvCxnSpPr>
          <p:nvPr/>
        </p:nvCxnSpPr>
        <p:spPr>
          <a:xfrm rot="5400000">
            <a:off x="7632033" y="4261715"/>
            <a:ext cx="385695" cy="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2BF2587-3C0F-4747-A918-95BEEBCF7581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7824875" y="3798872"/>
            <a:ext cx="624896" cy="2945936"/>
          </a:xfrm>
          <a:prstGeom prst="bentConnector4">
            <a:avLst>
              <a:gd name="adj1" fmla="val -36582"/>
              <a:gd name="adj2" fmla="val 85622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D9A27E0-3246-D289-2CD5-6F96D53A4664}"/>
              </a:ext>
            </a:extLst>
          </p:cNvPr>
          <p:cNvSpPr txBox="1">
            <a:spLocks/>
          </p:cNvSpPr>
          <p:nvPr/>
        </p:nvSpPr>
        <p:spPr>
          <a:xfrm>
            <a:off x="7358512" y="4056707"/>
            <a:ext cx="621818" cy="5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590F31-A51C-7847-2DB9-AAC52B281803}"/>
              </a:ext>
            </a:extLst>
          </p:cNvPr>
          <p:cNvSpPr txBox="1">
            <a:spLocks/>
          </p:cNvSpPr>
          <p:nvPr/>
        </p:nvSpPr>
        <p:spPr>
          <a:xfrm>
            <a:off x="8389129" y="3406677"/>
            <a:ext cx="621818" cy="5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假</a:t>
            </a: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CF6BF280-B463-E810-25E8-ABA6EA684DF9}"/>
              </a:ext>
            </a:extLst>
          </p:cNvPr>
          <p:cNvCxnSpPr>
            <a:cxnSpLocks/>
            <a:stCxn id="39" idx="2"/>
            <a:endCxn id="27" idx="1"/>
          </p:cNvCxnSpPr>
          <p:nvPr/>
        </p:nvCxnSpPr>
        <p:spPr>
          <a:xfrm rot="5400000" flipH="1">
            <a:off x="6453481" y="4545388"/>
            <a:ext cx="2117910" cy="624878"/>
          </a:xfrm>
          <a:prstGeom prst="bentConnector4">
            <a:avLst>
              <a:gd name="adj1" fmla="val -10794"/>
              <a:gd name="adj2" fmla="val 13658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D76B961-0CAA-8C4F-E9EE-A50E0D53874D}"/>
              </a:ext>
            </a:extLst>
          </p:cNvPr>
          <p:cNvSpPr>
            <a:spLocks/>
          </p:cNvSpPr>
          <p:nvPr/>
        </p:nvSpPr>
        <p:spPr>
          <a:xfrm>
            <a:off x="7199984" y="2717063"/>
            <a:ext cx="1249782" cy="540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</a:rPr>
              <a:t>初始化循环计数器</a:t>
            </a:r>
            <a:r>
              <a:rPr kumimoji="1" lang="en-US" altLang="zh-CN" sz="1600" b="1" dirty="0" err="1">
                <a:solidFill>
                  <a:schemeClr val="tx1"/>
                </a:solidFill>
              </a:rPr>
              <a:t>i</a:t>
            </a:r>
            <a:endParaRPr kumimoji="1"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7AD4988C-3C73-2DBC-5EFC-C0325F9B085F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2068829-A151-0912-549A-7BDE54E4D977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7C8CBFA-7C7D-714A-7896-B09D7D9B1E9A}"/>
              </a:ext>
            </a:extLst>
          </p:cNvPr>
          <p:cNvSpPr>
            <a:spLocks/>
          </p:cNvSpPr>
          <p:nvPr/>
        </p:nvSpPr>
        <p:spPr>
          <a:xfrm>
            <a:off x="7199984" y="5376782"/>
            <a:ext cx="1249782" cy="540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 err="1">
                <a:solidFill>
                  <a:schemeClr val="tx1"/>
                </a:solidFill>
              </a:rPr>
              <a:t>i</a:t>
            </a:r>
            <a:r>
              <a:rPr kumimoji="1" lang="zh-CN" altLang="en-US" sz="1600" b="1" dirty="0">
                <a:solidFill>
                  <a:schemeClr val="tx1"/>
                </a:solidFill>
              </a:rPr>
              <a:t>递增</a:t>
            </a: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5B67585D-E65F-A44E-B335-12D62EE6CFE3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41A7D4D9-56D4-188A-B24B-27706FC88D6F}"/>
              </a:ext>
            </a:extLst>
          </p:cNvPr>
          <p:cNvCxnSpPr>
            <a:cxnSpLocks/>
          </p:cNvCxnSpPr>
          <p:nvPr/>
        </p:nvCxnSpPr>
        <p:spPr>
          <a:xfrm flipV="1">
            <a:off x="6451930" y="2560495"/>
            <a:ext cx="365260" cy="21460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7625BC4-ADC6-B3F0-CDE5-2916D79B52C0}"/>
              </a:ext>
            </a:extLst>
          </p:cNvPr>
          <p:cNvCxnSpPr>
            <a:cxnSpLocks/>
          </p:cNvCxnSpPr>
          <p:nvPr/>
        </p:nvCxnSpPr>
        <p:spPr>
          <a:xfrm>
            <a:off x="6451930" y="5138548"/>
            <a:ext cx="358553" cy="13843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918E9BA-3EB1-96A7-C6EF-C77BA7EC021D}"/>
              </a:ext>
            </a:extLst>
          </p:cNvPr>
          <p:cNvCxnSpPr>
            <a:cxnSpLocks/>
            <a:stCxn id="26" idx="2"/>
            <a:endCxn id="39" idx="0"/>
          </p:cNvCxnSpPr>
          <p:nvPr/>
        </p:nvCxnSpPr>
        <p:spPr>
          <a:xfrm>
            <a:off x="7824875" y="4994567"/>
            <a:ext cx="0" cy="3822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5F0E416-3BB4-4768-7B7B-CA9515B1303F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>
            <a:off x="7824875" y="3257063"/>
            <a:ext cx="9" cy="27180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F1E67B21-EB7A-1CCD-C84C-4B0B4C860A44}"/>
              </a:ext>
            </a:extLst>
          </p:cNvPr>
          <p:cNvSpPr/>
          <p:nvPr/>
        </p:nvSpPr>
        <p:spPr>
          <a:xfrm>
            <a:off x="9761890" y="306501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r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=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r</a:t>
            </a:r>
            <a:r>
              <a:rPr kumimoji="1" lang="zh-CN" altLang="en-US" b="1" dirty="0">
                <a:solidFill>
                  <a:schemeClr val="tx1"/>
                </a:solidFill>
              </a:rPr>
              <a:t> * </a:t>
            </a:r>
            <a:r>
              <a:rPr kumimoji="1" lang="en-US" altLang="zh-CN" b="1" dirty="0">
                <a:solidFill>
                  <a:schemeClr val="tx1"/>
                </a:solidFill>
              </a:rPr>
              <a:t>j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D61F80D3-BB73-F658-282F-E7DE822746F4}"/>
              </a:ext>
            </a:extLst>
          </p:cNvPr>
          <p:cNvSpPr/>
          <p:nvPr/>
        </p:nvSpPr>
        <p:spPr>
          <a:xfrm>
            <a:off x="9761890" y="2013437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条件</a:t>
            </a:r>
            <a:r>
              <a:rPr kumimoji="1" lang="en-US" altLang="zh-CN" dirty="0">
                <a:solidFill>
                  <a:schemeClr val="tx1"/>
                </a:solidFill>
              </a:rPr>
              <a:t>j&lt;=</a:t>
            </a:r>
            <a:r>
              <a:rPr kumimoji="1" lang="en-US" altLang="zh-CN" dirty="0" err="1">
                <a:solidFill>
                  <a:schemeClr val="tx1"/>
                </a:solidFill>
              </a:rPr>
              <a:t>i</a:t>
            </a:r>
            <a:r>
              <a:rPr kumimoji="1" lang="en-US" altLang="zh-CN" dirty="0">
                <a:solidFill>
                  <a:schemeClr val="tx1"/>
                </a:solidFill>
              </a:rPr>
              <a:t>?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6" name="肘形连接符 75">
            <a:extLst>
              <a:ext uri="{FF2B5EF4-FFF2-40B4-BE49-F238E27FC236}">
                <a16:creationId xmlns:a16="http://schemas.microsoft.com/office/drawing/2014/main" id="{1CC5F12C-F6E4-64C8-1099-E824D0421573}"/>
              </a:ext>
            </a:extLst>
          </p:cNvPr>
          <p:cNvCxnSpPr>
            <a:cxnSpLocks/>
            <a:stCxn id="74" idx="3"/>
          </p:cNvCxnSpPr>
          <p:nvPr/>
        </p:nvCxnSpPr>
        <p:spPr>
          <a:xfrm flipH="1">
            <a:off x="10595549" y="2374944"/>
            <a:ext cx="839681" cy="3211122"/>
          </a:xfrm>
          <a:prstGeom prst="bentConnector4">
            <a:avLst>
              <a:gd name="adj1" fmla="val -27225"/>
              <a:gd name="adj2" fmla="val 8947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9036759-007D-535C-E303-9599D049B869}"/>
              </a:ext>
            </a:extLst>
          </p:cNvPr>
          <p:cNvSpPr txBox="1"/>
          <p:nvPr/>
        </p:nvSpPr>
        <p:spPr>
          <a:xfrm>
            <a:off x="10007048" y="26529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76F8E3F-FCE0-8B41-1229-393FB2509AC6}"/>
              </a:ext>
            </a:extLst>
          </p:cNvPr>
          <p:cNvSpPr txBox="1"/>
          <p:nvPr/>
        </p:nvSpPr>
        <p:spPr>
          <a:xfrm>
            <a:off x="11291178" y="18644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B6863B48-3291-A1A4-8A18-B88A050A7A46}"/>
              </a:ext>
            </a:extLst>
          </p:cNvPr>
          <p:cNvCxnSpPr>
            <a:cxnSpLocks/>
            <a:stCxn id="83" idx="2"/>
            <a:endCxn id="74" idx="1"/>
          </p:cNvCxnSpPr>
          <p:nvPr/>
        </p:nvCxnSpPr>
        <p:spPr>
          <a:xfrm rot="5400000" flipH="1">
            <a:off x="8926926" y="3209909"/>
            <a:ext cx="2507635" cy="837707"/>
          </a:xfrm>
          <a:prstGeom prst="bentConnector4">
            <a:avLst>
              <a:gd name="adj1" fmla="val -9116"/>
              <a:gd name="adj2" fmla="val 13994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82A1ADE-0FA9-321E-DC6A-B940BBE81033}"/>
              </a:ext>
            </a:extLst>
          </p:cNvPr>
          <p:cNvSpPr/>
          <p:nvPr/>
        </p:nvSpPr>
        <p:spPr>
          <a:xfrm>
            <a:off x="9761890" y="96702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初始化阶乘</a:t>
            </a:r>
            <a:r>
              <a:rPr kumimoji="1" lang="en-US" altLang="zh-CN" b="1" dirty="0">
                <a:solidFill>
                  <a:schemeClr val="tx1"/>
                </a:solidFill>
              </a:rPr>
              <a:t>r</a:t>
            </a:r>
            <a:r>
              <a:rPr kumimoji="1" lang="zh-CN" altLang="en-US" b="1" dirty="0">
                <a:solidFill>
                  <a:schemeClr val="tx1"/>
                </a:solidFill>
              </a:rPr>
              <a:t>、循环计数器</a:t>
            </a:r>
            <a:r>
              <a:rPr kumimoji="1" lang="en-US" altLang="zh-CN" b="1" dirty="0">
                <a:solidFill>
                  <a:schemeClr val="tx1"/>
                </a:solidFill>
              </a:rPr>
              <a:t>j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B9D5A30-CF89-6929-0434-0FA0898DA980}"/>
              </a:ext>
            </a:extLst>
          </p:cNvPr>
          <p:cNvSpPr/>
          <p:nvPr/>
        </p:nvSpPr>
        <p:spPr>
          <a:xfrm>
            <a:off x="9762923" y="415956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j</a:t>
            </a:r>
            <a:r>
              <a:rPr kumimoji="1" lang="zh-CN" altLang="en-US" b="1" dirty="0">
                <a:solidFill>
                  <a:schemeClr val="tx1"/>
                </a:solidFill>
              </a:rPr>
              <a:t>递增</a:t>
            </a: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8542DB95-1DD7-A913-C906-A53C39603C64}"/>
              </a:ext>
            </a:extLst>
          </p:cNvPr>
          <p:cNvCxnSpPr>
            <a:cxnSpLocks/>
            <a:stCxn id="80" idx="2"/>
            <a:endCxn id="74" idx="0"/>
          </p:cNvCxnSpPr>
          <p:nvPr/>
        </p:nvCxnSpPr>
        <p:spPr>
          <a:xfrm flipH="1">
            <a:off x="10598560" y="1690041"/>
            <a:ext cx="4" cy="3233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7759DABF-28DF-39B7-3689-1A16BE1C2B5A}"/>
              </a:ext>
            </a:extLst>
          </p:cNvPr>
          <p:cNvCxnSpPr>
            <a:cxnSpLocks/>
            <a:stCxn id="74" idx="2"/>
            <a:endCxn id="73" idx="0"/>
          </p:cNvCxnSpPr>
          <p:nvPr/>
        </p:nvCxnSpPr>
        <p:spPr>
          <a:xfrm>
            <a:off x="10598560" y="2736450"/>
            <a:ext cx="4" cy="3285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8D738C2E-8C86-D87E-500D-AADED2358836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>
            <a:off x="10598564" y="3788031"/>
            <a:ext cx="1033" cy="3715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93727B0D-FD3A-A77F-1D75-13E460388866}"/>
              </a:ext>
            </a:extLst>
          </p:cNvPr>
          <p:cNvSpPr/>
          <p:nvPr/>
        </p:nvSpPr>
        <p:spPr>
          <a:xfrm>
            <a:off x="9757834" y="5582682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在结果上加</a:t>
            </a:r>
            <a:r>
              <a:rPr kumimoji="1" lang="en-US" altLang="zh-CN" b="1" dirty="0">
                <a:solidFill>
                  <a:schemeClr val="tx1"/>
                </a:solidFill>
              </a:rPr>
              <a:t>1.0/r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B93F7657-9BA0-280A-4480-ABEB0A5F51AB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10598564" y="552305"/>
            <a:ext cx="0" cy="4147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62596623-AED5-DEC8-9EFC-642520C97671}"/>
              </a:ext>
            </a:extLst>
          </p:cNvPr>
          <p:cNvCxnSpPr>
            <a:cxnSpLocks/>
            <a:stCxn id="103" idx="2"/>
          </p:cNvCxnSpPr>
          <p:nvPr/>
        </p:nvCxnSpPr>
        <p:spPr>
          <a:xfrm>
            <a:off x="10594508" y="6305695"/>
            <a:ext cx="0" cy="5026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E083CE87-3F1B-5CC7-CF43-84CB37B3FF75}"/>
              </a:ext>
            </a:extLst>
          </p:cNvPr>
          <p:cNvCxnSpPr>
            <a:cxnSpLocks/>
          </p:cNvCxnSpPr>
          <p:nvPr/>
        </p:nvCxnSpPr>
        <p:spPr>
          <a:xfrm flipV="1">
            <a:off x="8449766" y="747530"/>
            <a:ext cx="783959" cy="37070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1FA8DE5-278C-2429-43F5-0963C6F858B9}"/>
              </a:ext>
            </a:extLst>
          </p:cNvPr>
          <p:cNvCxnSpPr>
            <a:cxnSpLocks/>
          </p:cNvCxnSpPr>
          <p:nvPr/>
        </p:nvCxnSpPr>
        <p:spPr>
          <a:xfrm>
            <a:off x="8449766" y="4994567"/>
            <a:ext cx="783959" cy="15283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57649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354036" y="1015503"/>
            <a:ext cx="6989361" cy="1282103"/>
            <a:chOff x="1887176" y="1746874"/>
            <a:chExt cx="1682755" cy="5607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62961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46874"/>
              <a:ext cx="1682755" cy="25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：计算自然常数𝒆的近似值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7AD4988C-3C73-2DBC-5EFC-C0325F9B085F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2068829-A151-0912-549A-7BDE54E4D977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5B67585D-E65F-A44E-B335-12D62EE6CFE3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5" y="-1074281825"/>
            <a:ext cx="540000" cy="5400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E7A1000F-116C-6C92-1A74-D5C1ACC6B4C4}"/>
              </a:ext>
            </a:extLst>
          </p:cNvPr>
          <p:cNvSpPr txBox="1">
            <a:spLocks/>
          </p:cNvSpPr>
          <p:nvPr/>
        </p:nvSpPr>
        <p:spPr>
          <a:xfrm>
            <a:off x="814326" y="1725409"/>
            <a:ext cx="7272337" cy="5000108"/>
          </a:xfrm>
          <a:prstGeom prst="rect">
            <a:avLst/>
          </a:prstGeom>
          <a:ln w="19050">
            <a:solidFill>
              <a:srgbClr val="B88F4D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double e=1;                     	/*e</a:t>
            </a:r>
            <a:r>
              <a:rPr lang="zh-CN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的近似值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	/*</a:t>
            </a:r>
            <a:r>
              <a:rPr lang="zh-CN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阶乘计算结果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i, j;                       	/*</a:t>
            </a:r>
            <a:r>
              <a:rPr lang="zh-CN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重复变量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numOfTerms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		/*</a:t>
            </a:r>
            <a:r>
              <a:rPr lang="zh-CN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计算的项数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printf("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terms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(must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or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larger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");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("%d",&amp;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numOfTerms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(i=1; i&lt;=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numOfTerms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i++){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(j=1; j&lt;=i; j++)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*j;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e=e+1.0/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	printf("The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approximate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 of e </a:t>
            </a:r>
            <a:r>
              <a:rPr lang="fr-FR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fr-FR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%f\n", e);</a:t>
            </a:r>
            <a:endParaRPr lang="zh-CN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1D4F7C26-2A44-65E0-96FD-3D7B944211B5}"/>
              </a:ext>
            </a:extLst>
          </p:cNvPr>
          <p:cNvSpPr txBox="1">
            <a:spLocks/>
          </p:cNvSpPr>
          <p:nvPr/>
        </p:nvSpPr>
        <p:spPr>
          <a:xfrm>
            <a:off x="8311016" y="1823589"/>
            <a:ext cx="3697995" cy="321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问题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是否可以进行优化？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不使用嵌套循环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问题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表达式“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1.0/result”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可以替换为“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1/result”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吗？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289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选择一个合适的变量类型来表示和问题求解有关的数据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因为素数的特点适用于整数，因此在问题解决中主要使用整数数据类型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292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1204980"/>
            <a:chOff x="1887176" y="1780606"/>
            <a:chExt cx="2532899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初始设计包含一个主要任务：显示整数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100~200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之间的素数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0A75ECF-B391-7163-8616-C82C111FF54B}"/>
              </a:ext>
            </a:extLst>
          </p:cNvPr>
          <p:cNvSpPr/>
          <p:nvPr/>
        </p:nvSpPr>
        <p:spPr>
          <a:xfrm>
            <a:off x="9193080" y="2493014"/>
            <a:ext cx="1673348" cy="72301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EF4521-DF8B-0782-6752-95093BA4DCD7}"/>
              </a:ext>
            </a:extLst>
          </p:cNvPr>
          <p:cNvSpPr/>
          <p:nvPr/>
        </p:nvSpPr>
        <p:spPr>
          <a:xfrm>
            <a:off x="9193080" y="3577534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</a:t>
            </a:r>
            <a:r>
              <a:rPr kumimoji="1" lang="en-US" altLang="zh-CN" b="1" dirty="0">
                <a:solidFill>
                  <a:schemeClr val="tx1"/>
                </a:solidFill>
              </a:rPr>
              <a:t>100</a:t>
            </a:r>
            <a:r>
              <a:rPr kumimoji="1" lang="zh-CN" altLang="en-US" b="1" dirty="0">
                <a:solidFill>
                  <a:schemeClr val="tx1"/>
                </a:solidFill>
              </a:rPr>
              <a:t>～</a:t>
            </a:r>
            <a:r>
              <a:rPr kumimoji="1" lang="en-US" altLang="zh-CN" b="1" dirty="0">
                <a:solidFill>
                  <a:schemeClr val="tx1"/>
                </a:solidFill>
              </a:rPr>
              <a:t>200</a:t>
            </a:r>
            <a:r>
              <a:rPr kumimoji="1" lang="zh-CN" altLang="en-US" b="1" dirty="0">
                <a:solidFill>
                  <a:schemeClr val="tx1"/>
                </a:solidFill>
              </a:rPr>
              <a:t>之间的素数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CC3F264-7522-4E30-A40B-C035CD210249}"/>
              </a:ext>
            </a:extLst>
          </p:cNvPr>
          <p:cNvSpPr/>
          <p:nvPr/>
        </p:nvSpPr>
        <p:spPr>
          <a:xfrm>
            <a:off x="9193080" y="4662053"/>
            <a:ext cx="1673348" cy="723014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3A663BC-63F0-6327-25FE-3A8F6F8BCE2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10029754" y="3216028"/>
            <a:ext cx="0" cy="3615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8B10959-0E6F-564A-03FB-A55A09A147F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0029754" y="4300547"/>
            <a:ext cx="0" cy="3615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13579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系统分解子任务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检查每个位于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之间的整数，如果是素数则输出出来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与计数器控制的循环结构一致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9C79904C-C2CF-81A5-4F9D-15C28E4F4C72}"/>
              </a:ext>
            </a:extLst>
          </p:cNvPr>
          <p:cNvSpPr>
            <a:spLocks noChangeAspect="1"/>
          </p:cNvSpPr>
          <p:nvPr/>
        </p:nvSpPr>
        <p:spPr>
          <a:xfrm>
            <a:off x="7416482" y="3480422"/>
            <a:ext cx="1166460" cy="504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20BA0D-8AC5-AC25-973F-FA369585D537}"/>
              </a:ext>
            </a:extLst>
          </p:cNvPr>
          <p:cNvSpPr>
            <a:spLocks noChangeAspect="1"/>
          </p:cNvSpPr>
          <p:nvPr/>
        </p:nvSpPr>
        <p:spPr>
          <a:xfrm>
            <a:off x="7416480" y="4312941"/>
            <a:ext cx="1166462" cy="504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输出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100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～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200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之间的素数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31C76B5-E72C-1A52-AC41-22060736694F}"/>
              </a:ext>
            </a:extLst>
          </p:cNvPr>
          <p:cNvSpPr>
            <a:spLocks noChangeAspect="1"/>
          </p:cNvSpPr>
          <p:nvPr/>
        </p:nvSpPr>
        <p:spPr>
          <a:xfrm>
            <a:off x="7416482" y="5145460"/>
            <a:ext cx="1166460" cy="504000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ECED-77DC-7EBA-C69E-129EB9207F1A}"/>
              </a:ext>
            </a:extLst>
          </p:cNvPr>
          <p:cNvCxnSpPr>
            <a:cxnSpLocks noChangeAspect="1"/>
            <a:stCxn id="12" idx="2"/>
            <a:endCxn id="13" idx="0"/>
          </p:cNvCxnSpPr>
          <p:nvPr/>
        </p:nvCxnSpPr>
        <p:spPr>
          <a:xfrm flipH="1">
            <a:off x="7999711" y="3984422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4E52BD-A72B-C312-6EDE-28465CD2A853}"/>
              </a:ext>
            </a:extLst>
          </p:cNvPr>
          <p:cNvCxnSpPr>
            <a:cxnSpLocks noChangeAspect="1"/>
            <a:stCxn id="13" idx="2"/>
            <a:endCxn id="14" idx="0"/>
          </p:cNvCxnSpPr>
          <p:nvPr/>
        </p:nvCxnSpPr>
        <p:spPr>
          <a:xfrm>
            <a:off x="7999711" y="4816941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CEA50AD-46AD-7AFD-E3B1-60FBA1214BD6}"/>
              </a:ext>
            </a:extLst>
          </p:cNvPr>
          <p:cNvSpPr/>
          <p:nvPr/>
        </p:nvSpPr>
        <p:spPr>
          <a:xfrm>
            <a:off x="9090991" y="850353"/>
            <a:ext cx="2875722" cy="5528422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0E1674-CAF0-4FE8-814B-A1572884831E}"/>
              </a:ext>
            </a:extLst>
          </p:cNvPr>
          <p:cNvSpPr/>
          <p:nvPr/>
        </p:nvSpPr>
        <p:spPr>
          <a:xfrm>
            <a:off x="9872974" y="36332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输出素数</a:t>
            </a: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A6B95B75-C66B-B512-C9EC-3C8B0FBB5C58}"/>
              </a:ext>
            </a:extLst>
          </p:cNvPr>
          <p:cNvSpPr/>
          <p:nvPr/>
        </p:nvSpPr>
        <p:spPr>
          <a:xfrm>
            <a:off x="9872974" y="2395384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num&lt;=200?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A952C961-CF73-B185-4A40-6DA4A2E3762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10452232" y="3375809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1F1DA315-F8AA-9CF2-8FED-EB7E8A05A5B4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10709636" y="2756891"/>
            <a:ext cx="836678" cy="4001718"/>
          </a:xfrm>
          <a:prstGeom prst="bentConnector4">
            <a:avLst>
              <a:gd name="adj1" fmla="val -27322"/>
              <a:gd name="adj2" fmla="val 863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6E30C69-F80F-03C1-8014-CE3A567D549F}"/>
              </a:ext>
            </a:extLst>
          </p:cNvPr>
          <p:cNvSpPr txBox="1"/>
          <p:nvPr/>
        </p:nvSpPr>
        <p:spPr>
          <a:xfrm>
            <a:off x="10143774" y="31534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A9600D-2E7F-876D-7490-75AF172C823C}"/>
              </a:ext>
            </a:extLst>
          </p:cNvPr>
          <p:cNvSpPr txBox="1"/>
          <p:nvPr/>
        </p:nvSpPr>
        <p:spPr>
          <a:xfrm>
            <a:off x="11439763" y="23524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2282AEC7-4CEF-4EF5-2171-04B29E6A1913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 flipH="1">
            <a:off x="8872710" y="3757155"/>
            <a:ext cx="2837188" cy="836665"/>
          </a:xfrm>
          <a:prstGeom prst="bentConnector5">
            <a:avLst>
              <a:gd name="adj1" fmla="val -12728"/>
              <a:gd name="adj2" fmla="val 171674"/>
              <a:gd name="adj3" fmla="val 1001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2C67E4D-E927-0850-3C34-7B9B806DFDDB}"/>
              </a:ext>
            </a:extLst>
          </p:cNvPr>
          <p:cNvSpPr/>
          <p:nvPr/>
        </p:nvSpPr>
        <p:spPr>
          <a:xfrm>
            <a:off x="9872962" y="1150526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初始化变量</a:t>
            </a:r>
            <a:r>
              <a:rPr kumimoji="1" lang="en-US" altLang="zh-CN" b="1" dirty="0">
                <a:solidFill>
                  <a:schemeClr val="tx1"/>
                </a:solidFill>
              </a:rPr>
              <a:t>num=100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7A623A34-AB0A-920F-5800-ED0A78A2EA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2130952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DF493F80-201A-66BD-3B46-582F7E9EDA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893109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6E92BC9-EFEB-C3A4-DAB4-DDFC374202C5}"/>
              </a:ext>
            </a:extLst>
          </p:cNvPr>
          <p:cNvSpPr/>
          <p:nvPr/>
        </p:nvSpPr>
        <p:spPr>
          <a:xfrm>
            <a:off x="9872962" y="487106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num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=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num+1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1EDBB67E-4DC1-BB27-EE5B-3ECC913DF3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224" y="4613651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F0D0943-E227-E615-8CFA-5B0386768CAE}"/>
              </a:ext>
            </a:extLst>
          </p:cNvPr>
          <p:cNvCxnSpPr>
            <a:cxnSpLocks/>
          </p:cNvCxnSpPr>
          <p:nvPr/>
        </p:nvCxnSpPr>
        <p:spPr>
          <a:xfrm flipV="1">
            <a:off x="8590033" y="850353"/>
            <a:ext cx="500958" cy="3462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CE32CF1C-B49B-31C7-6C24-A74DCC6EEB52}"/>
              </a:ext>
            </a:extLst>
          </p:cNvPr>
          <p:cNvCxnSpPr>
            <a:cxnSpLocks/>
          </p:cNvCxnSpPr>
          <p:nvPr/>
        </p:nvCxnSpPr>
        <p:spPr>
          <a:xfrm>
            <a:off x="8590033" y="4863893"/>
            <a:ext cx="500958" cy="151488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47438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9049517" cy="3974971"/>
            <a:chOff x="1887176" y="1780606"/>
            <a:chExt cx="2178757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41076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逐步求精“输出素数”子任务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判定当前的数字是否是素数，如果是素数则输出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任何位于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之间不是素数的数，至少有一个从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之间的除数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与选择结构的流程一致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9C79904C-C2CF-81A5-4F9D-15C28E4F4C72}"/>
              </a:ext>
            </a:extLst>
          </p:cNvPr>
          <p:cNvSpPr>
            <a:spLocks noChangeAspect="1"/>
          </p:cNvSpPr>
          <p:nvPr/>
        </p:nvSpPr>
        <p:spPr>
          <a:xfrm>
            <a:off x="5508633" y="3270795"/>
            <a:ext cx="1166460" cy="504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20BA0D-8AC5-AC25-973F-FA369585D537}"/>
              </a:ext>
            </a:extLst>
          </p:cNvPr>
          <p:cNvSpPr>
            <a:spLocks noChangeAspect="1"/>
          </p:cNvSpPr>
          <p:nvPr/>
        </p:nvSpPr>
        <p:spPr>
          <a:xfrm>
            <a:off x="5508631" y="4103314"/>
            <a:ext cx="1166462" cy="504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输出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100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～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200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之间的素数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31C76B5-E72C-1A52-AC41-22060736694F}"/>
              </a:ext>
            </a:extLst>
          </p:cNvPr>
          <p:cNvSpPr>
            <a:spLocks noChangeAspect="1"/>
          </p:cNvSpPr>
          <p:nvPr/>
        </p:nvSpPr>
        <p:spPr>
          <a:xfrm>
            <a:off x="5508633" y="4935833"/>
            <a:ext cx="1166460" cy="504000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ECED-77DC-7EBA-C69E-129EB9207F1A}"/>
              </a:ext>
            </a:extLst>
          </p:cNvPr>
          <p:cNvCxnSpPr>
            <a:cxnSpLocks noChangeAspect="1"/>
            <a:stCxn id="12" idx="2"/>
            <a:endCxn id="13" idx="0"/>
          </p:cNvCxnSpPr>
          <p:nvPr/>
        </p:nvCxnSpPr>
        <p:spPr>
          <a:xfrm flipH="1">
            <a:off x="6091862" y="3774795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4E52BD-A72B-C312-6EDE-28465CD2A853}"/>
              </a:ext>
            </a:extLst>
          </p:cNvPr>
          <p:cNvCxnSpPr>
            <a:cxnSpLocks noChangeAspect="1"/>
            <a:stCxn id="13" idx="2"/>
            <a:endCxn id="14" idx="0"/>
          </p:cNvCxnSpPr>
          <p:nvPr/>
        </p:nvCxnSpPr>
        <p:spPr>
          <a:xfrm>
            <a:off x="6091862" y="4607314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CEA50AD-46AD-7AFD-E3B1-60FBA1214BD6}"/>
              </a:ext>
            </a:extLst>
          </p:cNvPr>
          <p:cNvSpPr>
            <a:spLocks/>
          </p:cNvSpPr>
          <p:nvPr/>
        </p:nvSpPr>
        <p:spPr>
          <a:xfrm>
            <a:off x="7106354" y="2858729"/>
            <a:ext cx="1761728" cy="3630206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0E1674-CAF0-4FE8-814B-A1572884831E}"/>
              </a:ext>
            </a:extLst>
          </p:cNvPr>
          <p:cNvSpPr>
            <a:spLocks/>
          </p:cNvSpPr>
          <p:nvPr/>
        </p:nvSpPr>
        <p:spPr>
          <a:xfrm>
            <a:off x="7368519" y="4683834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输出素数</a:t>
            </a: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A6B95B75-C66B-B512-C9EC-3C8B0FBB5C58}"/>
              </a:ext>
            </a:extLst>
          </p:cNvPr>
          <p:cNvSpPr>
            <a:spLocks/>
          </p:cNvSpPr>
          <p:nvPr/>
        </p:nvSpPr>
        <p:spPr>
          <a:xfrm>
            <a:off x="7368525" y="3834647"/>
            <a:ext cx="1166454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num&lt;=200?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A952C961-CF73-B185-4A40-6DA4A2E37629}"/>
              </a:ext>
            </a:extLst>
          </p:cNvPr>
          <p:cNvCxnSpPr>
            <a:cxnSpLocks noChangeAspect="1"/>
            <a:stCxn id="25" idx="2"/>
            <a:endCxn id="24" idx="0"/>
          </p:cNvCxnSpPr>
          <p:nvPr/>
        </p:nvCxnSpPr>
        <p:spPr>
          <a:xfrm rot="5400000">
            <a:off x="7779157" y="4511239"/>
            <a:ext cx="345188" cy="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6E30C69-F80F-03C1-8014-CE3A567D549F}"/>
              </a:ext>
            </a:extLst>
          </p:cNvPr>
          <p:cNvSpPr txBox="1">
            <a:spLocks/>
          </p:cNvSpPr>
          <p:nvPr/>
        </p:nvSpPr>
        <p:spPr>
          <a:xfrm>
            <a:off x="7546408" y="43170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A9600D-2E7F-876D-7490-75AF172C823C}"/>
              </a:ext>
            </a:extLst>
          </p:cNvPr>
          <p:cNvSpPr txBox="1">
            <a:spLocks/>
          </p:cNvSpPr>
          <p:nvPr/>
        </p:nvSpPr>
        <p:spPr>
          <a:xfrm>
            <a:off x="8352875" y="36807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2282AEC7-4CEF-4EF5-2171-04B29E6A1913}"/>
              </a:ext>
            </a:extLst>
          </p:cNvPr>
          <p:cNvCxnSpPr>
            <a:cxnSpLocks/>
            <a:stCxn id="37" idx="2"/>
            <a:endCxn id="25" idx="1"/>
          </p:cNvCxnSpPr>
          <p:nvPr/>
        </p:nvCxnSpPr>
        <p:spPr>
          <a:xfrm rot="5400000" flipH="1">
            <a:off x="6684950" y="4770222"/>
            <a:ext cx="1950373" cy="583224"/>
          </a:xfrm>
          <a:prstGeom prst="bentConnector4">
            <a:avLst>
              <a:gd name="adj1" fmla="val -11721"/>
              <a:gd name="adj2" fmla="val 12786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2C67E4D-E927-0850-3C34-7B9B806DFDDB}"/>
              </a:ext>
            </a:extLst>
          </p:cNvPr>
          <p:cNvSpPr>
            <a:spLocks/>
          </p:cNvSpPr>
          <p:nvPr/>
        </p:nvSpPr>
        <p:spPr>
          <a:xfrm>
            <a:off x="7368519" y="2985460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初始化变量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num=100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7A623A34-AB0A-920F-5800-ED0A78A2EA76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DF493F80-201A-66BD-3B46-582F7E9EDACA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6E92BC9-EFEB-C3A4-DAB4-DDFC374202C5}"/>
              </a:ext>
            </a:extLst>
          </p:cNvPr>
          <p:cNvSpPr>
            <a:spLocks/>
          </p:cNvSpPr>
          <p:nvPr/>
        </p:nvSpPr>
        <p:spPr>
          <a:xfrm>
            <a:off x="7368519" y="5533021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</a:rPr>
              <a:t>num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=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num+1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1EDBB67E-4DC1-BB27-EE5B-3ECC913DF34E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F0D0943-E227-E615-8CFA-5B0386768CAE}"/>
              </a:ext>
            </a:extLst>
          </p:cNvPr>
          <p:cNvCxnSpPr>
            <a:cxnSpLocks/>
          </p:cNvCxnSpPr>
          <p:nvPr/>
        </p:nvCxnSpPr>
        <p:spPr>
          <a:xfrm flipV="1">
            <a:off x="6675093" y="2858729"/>
            <a:ext cx="431261" cy="124458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CE32CF1C-B49B-31C7-6C24-A74DCC6EEB52}"/>
              </a:ext>
            </a:extLst>
          </p:cNvPr>
          <p:cNvCxnSpPr>
            <a:cxnSpLocks/>
          </p:cNvCxnSpPr>
          <p:nvPr/>
        </p:nvCxnSpPr>
        <p:spPr>
          <a:xfrm>
            <a:off x="6675093" y="4607314"/>
            <a:ext cx="431261" cy="18816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8949614-D8F5-96A7-FEF5-3FEA0AD58E63}"/>
              </a:ext>
            </a:extLst>
          </p:cNvPr>
          <p:cNvCxnSpPr>
            <a:cxnSpLocks noChangeAspect="1"/>
            <a:endCxn id="25" idx="0"/>
          </p:cNvCxnSpPr>
          <p:nvPr/>
        </p:nvCxnSpPr>
        <p:spPr>
          <a:xfrm>
            <a:off x="7951749" y="3489459"/>
            <a:ext cx="3" cy="3451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C2C8EBB-51C9-B58F-21FB-75026E0C0B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951749" y="5196167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8393B439-FC0C-75EA-0000-61139CD41F4A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7951749" y="4086647"/>
            <a:ext cx="583230" cy="2593586"/>
          </a:xfrm>
          <a:prstGeom prst="bentConnector4">
            <a:avLst>
              <a:gd name="adj1" fmla="val -39196"/>
              <a:gd name="adj2" fmla="val 8884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25A1FA54-3FBF-9998-54D6-4A4C6A1682E0}"/>
              </a:ext>
            </a:extLst>
          </p:cNvPr>
          <p:cNvSpPr/>
          <p:nvPr/>
        </p:nvSpPr>
        <p:spPr>
          <a:xfrm>
            <a:off x="9505074" y="2475395"/>
            <a:ext cx="2368949" cy="4013540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506C792-241A-24AD-E2AA-BA8CD58C6EEA}"/>
              </a:ext>
            </a:extLst>
          </p:cNvPr>
          <p:cNvSpPr/>
          <p:nvPr/>
        </p:nvSpPr>
        <p:spPr>
          <a:xfrm>
            <a:off x="9701006" y="525826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输出素数</a:t>
            </a:r>
            <a:r>
              <a:rPr kumimoji="1" lang="en-US" altLang="zh-CN" b="1" dirty="0">
                <a:solidFill>
                  <a:schemeClr val="tx1"/>
                </a:solidFill>
              </a:rPr>
              <a:t>num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06BCD05A-0DB6-7D7A-8A64-05E2F9C6E0EF}"/>
              </a:ext>
            </a:extLst>
          </p:cNvPr>
          <p:cNvSpPr/>
          <p:nvPr/>
        </p:nvSpPr>
        <p:spPr>
          <a:xfrm>
            <a:off x="9701006" y="4020426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有整除的除数</a:t>
            </a:r>
          </a:p>
        </p:txBody>
      </p: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3A0A89ED-BA8B-3D68-9012-B2300FD1A0FA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 rot="16200000" flipH="1">
            <a:off x="10280264" y="5000851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A34FC2B9-845D-23B7-1992-26FAA3882B7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10537668" y="4381933"/>
            <a:ext cx="836678" cy="1867958"/>
          </a:xfrm>
          <a:prstGeom prst="bentConnector4">
            <a:avLst>
              <a:gd name="adj1" fmla="val -37856"/>
              <a:gd name="adj2" fmla="val 100372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C54DB96-93F6-F8CE-4AFD-3FB28A6DE027}"/>
              </a:ext>
            </a:extLst>
          </p:cNvPr>
          <p:cNvSpPr txBox="1"/>
          <p:nvPr/>
        </p:nvSpPr>
        <p:spPr>
          <a:xfrm>
            <a:off x="11305332" y="3943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3B5D36A-BD3C-5692-78AF-E13DDD30B940}"/>
              </a:ext>
            </a:extLst>
          </p:cNvPr>
          <p:cNvSpPr txBox="1"/>
          <p:nvPr/>
        </p:nvSpPr>
        <p:spPr>
          <a:xfrm>
            <a:off x="10023603" y="48126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B4B32D3-5EA5-CCC6-2A1E-D233E5F90371}"/>
              </a:ext>
            </a:extLst>
          </p:cNvPr>
          <p:cNvSpPr/>
          <p:nvPr/>
        </p:nvSpPr>
        <p:spPr>
          <a:xfrm>
            <a:off x="9700994" y="2775568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用</a:t>
            </a:r>
            <a:r>
              <a:rPr kumimoji="1" lang="en-US" altLang="zh-CN" b="1" dirty="0">
                <a:solidFill>
                  <a:schemeClr val="tx1"/>
                </a:solidFill>
              </a:rPr>
              <a:t>2</a:t>
            </a:r>
            <a:r>
              <a:rPr kumimoji="1" lang="zh-CN" altLang="en-US" b="1" dirty="0">
                <a:solidFill>
                  <a:schemeClr val="tx1"/>
                </a:solidFill>
              </a:rPr>
              <a:t>～</a:t>
            </a:r>
            <a:r>
              <a:rPr kumimoji="1" lang="en-US" altLang="zh-CN" b="1" dirty="0">
                <a:solidFill>
                  <a:schemeClr val="tx1"/>
                </a:solidFill>
              </a:rPr>
              <a:t>14</a:t>
            </a:r>
            <a:r>
              <a:rPr kumimoji="1" lang="zh-CN" altLang="en-US" b="1" dirty="0">
                <a:solidFill>
                  <a:schemeClr val="tx1"/>
                </a:solidFill>
              </a:rPr>
              <a:t>的整数去除</a:t>
            </a:r>
            <a:r>
              <a:rPr kumimoji="1" lang="en-US" altLang="zh-CN" b="1" dirty="0">
                <a:solidFill>
                  <a:schemeClr val="tx1"/>
                </a:solidFill>
              </a:rPr>
              <a:t>num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CE268D0B-17C5-7936-26D7-186A4A9E31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0256" y="3755994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D46906F8-9EC2-06E2-00D3-0371F6B569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0256" y="2518151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F918B132-A9FC-2053-14F2-04650290C909}"/>
              </a:ext>
            </a:extLst>
          </p:cNvPr>
          <p:cNvCxnSpPr>
            <a:cxnSpLocks/>
          </p:cNvCxnSpPr>
          <p:nvPr/>
        </p:nvCxnSpPr>
        <p:spPr>
          <a:xfrm rot="5400000">
            <a:off x="10176157" y="6342783"/>
            <a:ext cx="723015" cy="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7D77040A-A004-ED88-C45D-168F3D40C5D5}"/>
              </a:ext>
            </a:extLst>
          </p:cNvPr>
          <p:cNvCxnSpPr>
            <a:cxnSpLocks/>
          </p:cNvCxnSpPr>
          <p:nvPr/>
        </p:nvCxnSpPr>
        <p:spPr>
          <a:xfrm flipV="1">
            <a:off x="8534973" y="2475395"/>
            <a:ext cx="970101" cy="22084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8A5ED25B-14C0-A26F-24E3-04BACA9DD075}"/>
              </a:ext>
            </a:extLst>
          </p:cNvPr>
          <p:cNvCxnSpPr>
            <a:cxnSpLocks/>
          </p:cNvCxnSpPr>
          <p:nvPr/>
        </p:nvCxnSpPr>
        <p:spPr>
          <a:xfrm>
            <a:off x="8534973" y="5196167"/>
            <a:ext cx="970093" cy="12927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2696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32980" y="972879"/>
            <a:ext cx="9049517" cy="1863877"/>
            <a:chOff x="1887176" y="1780606"/>
            <a:chExt cx="2178757" cy="8152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2" y="2031656"/>
              <a:ext cx="1968256" cy="56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逐步求精“用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～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的整数去除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”子任务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之间的所有整数去除当前的数，并且判断是否可以整除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计数器控制的循环控制结构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9C79904C-C2CF-81A5-4F9D-15C28E4F4C72}"/>
              </a:ext>
            </a:extLst>
          </p:cNvPr>
          <p:cNvSpPr>
            <a:spLocks noChangeAspect="1"/>
          </p:cNvSpPr>
          <p:nvPr/>
        </p:nvSpPr>
        <p:spPr>
          <a:xfrm>
            <a:off x="2642665" y="3347381"/>
            <a:ext cx="1166460" cy="504000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20BA0D-8AC5-AC25-973F-FA369585D537}"/>
              </a:ext>
            </a:extLst>
          </p:cNvPr>
          <p:cNvSpPr>
            <a:spLocks noChangeAspect="1"/>
          </p:cNvSpPr>
          <p:nvPr/>
        </p:nvSpPr>
        <p:spPr>
          <a:xfrm>
            <a:off x="2642663" y="4179900"/>
            <a:ext cx="1166462" cy="50400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输出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100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～</a:t>
            </a:r>
            <a:r>
              <a:rPr kumimoji="1" lang="en-US" altLang="zh-CN" sz="1200" b="1" dirty="0">
                <a:solidFill>
                  <a:schemeClr val="tx1"/>
                </a:solidFill>
              </a:rPr>
              <a:t>200</a:t>
            </a:r>
            <a:r>
              <a:rPr kumimoji="1" lang="zh-CN" altLang="en-US" sz="1200" b="1" dirty="0">
                <a:solidFill>
                  <a:schemeClr val="tx1"/>
                </a:solidFill>
              </a:rPr>
              <a:t>之间的素数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31C76B5-E72C-1A52-AC41-22060736694F}"/>
              </a:ext>
            </a:extLst>
          </p:cNvPr>
          <p:cNvSpPr>
            <a:spLocks noChangeAspect="1"/>
          </p:cNvSpPr>
          <p:nvPr/>
        </p:nvSpPr>
        <p:spPr>
          <a:xfrm>
            <a:off x="2642665" y="5012419"/>
            <a:ext cx="1166460" cy="504000"/>
          </a:xfrm>
          <a:prstGeom prst="roundRect">
            <a:avLst>
              <a:gd name="adj" fmla="val 50000"/>
            </a:avLst>
          </a:prstGeom>
          <a:solidFill>
            <a:srgbClr val="EC5F74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109ECED-77DC-7EBA-C69E-129EB9207F1A}"/>
              </a:ext>
            </a:extLst>
          </p:cNvPr>
          <p:cNvCxnSpPr>
            <a:cxnSpLocks noChangeAspect="1"/>
            <a:stCxn id="12" idx="2"/>
            <a:endCxn id="13" idx="0"/>
          </p:cNvCxnSpPr>
          <p:nvPr/>
        </p:nvCxnSpPr>
        <p:spPr>
          <a:xfrm flipH="1">
            <a:off x="3225894" y="3851381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54E52BD-A72B-C312-6EDE-28465CD2A853}"/>
              </a:ext>
            </a:extLst>
          </p:cNvPr>
          <p:cNvCxnSpPr>
            <a:cxnSpLocks noChangeAspect="1"/>
            <a:stCxn id="13" idx="2"/>
            <a:endCxn id="14" idx="0"/>
          </p:cNvCxnSpPr>
          <p:nvPr/>
        </p:nvCxnSpPr>
        <p:spPr>
          <a:xfrm>
            <a:off x="3225894" y="4683900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CEA50AD-46AD-7AFD-E3B1-60FBA1214BD6}"/>
              </a:ext>
            </a:extLst>
          </p:cNvPr>
          <p:cNvSpPr>
            <a:spLocks/>
          </p:cNvSpPr>
          <p:nvPr/>
        </p:nvSpPr>
        <p:spPr>
          <a:xfrm>
            <a:off x="4240386" y="2935315"/>
            <a:ext cx="1761728" cy="3630206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0E1674-CAF0-4FE8-814B-A1572884831E}"/>
              </a:ext>
            </a:extLst>
          </p:cNvPr>
          <p:cNvSpPr>
            <a:spLocks/>
          </p:cNvSpPr>
          <p:nvPr/>
        </p:nvSpPr>
        <p:spPr>
          <a:xfrm>
            <a:off x="4502551" y="4760420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输出素数</a:t>
            </a: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A6B95B75-C66B-B512-C9EC-3C8B0FBB5C58}"/>
              </a:ext>
            </a:extLst>
          </p:cNvPr>
          <p:cNvSpPr>
            <a:spLocks/>
          </p:cNvSpPr>
          <p:nvPr/>
        </p:nvSpPr>
        <p:spPr>
          <a:xfrm>
            <a:off x="4502557" y="3911233"/>
            <a:ext cx="1166454" cy="503999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num&lt;=200?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A952C961-CF73-B185-4A40-6DA4A2E37629}"/>
              </a:ext>
            </a:extLst>
          </p:cNvPr>
          <p:cNvCxnSpPr>
            <a:cxnSpLocks noChangeAspect="1"/>
            <a:stCxn id="25" idx="2"/>
            <a:endCxn id="24" idx="0"/>
          </p:cNvCxnSpPr>
          <p:nvPr/>
        </p:nvCxnSpPr>
        <p:spPr>
          <a:xfrm rot="5400000">
            <a:off x="4913189" y="4587825"/>
            <a:ext cx="345188" cy="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6E30C69-F80F-03C1-8014-CE3A567D549F}"/>
              </a:ext>
            </a:extLst>
          </p:cNvPr>
          <p:cNvSpPr txBox="1">
            <a:spLocks/>
          </p:cNvSpPr>
          <p:nvPr/>
        </p:nvSpPr>
        <p:spPr>
          <a:xfrm>
            <a:off x="4680440" y="439365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A9600D-2E7F-876D-7490-75AF172C823C}"/>
              </a:ext>
            </a:extLst>
          </p:cNvPr>
          <p:cNvSpPr txBox="1">
            <a:spLocks/>
          </p:cNvSpPr>
          <p:nvPr/>
        </p:nvSpPr>
        <p:spPr>
          <a:xfrm>
            <a:off x="5486907" y="3757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假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2282AEC7-4CEF-4EF5-2171-04B29E6A1913}"/>
              </a:ext>
            </a:extLst>
          </p:cNvPr>
          <p:cNvCxnSpPr>
            <a:cxnSpLocks/>
            <a:stCxn id="37" idx="2"/>
            <a:endCxn id="25" idx="1"/>
          </p:cNvCxnSpPr>
          <p:nvPr/>
        </p:nvCxnSpPr>
        <p:spPr>
          <a:xfrm rot="5400000" flipH="1">
            <a:off x="3818982" y="4846808"/>
            <a:ext cx="1950373" cy="583224"/>
          </a:xfrm>
          <a:prstGeom prst="bentConnector4">
            <a:avLst>
              <a:gd name="adj1" fmla="val -11721"/>
              <a:gd name="adj2" fmla="val 12786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92C67E4D-E927-0850-3C34-7B9B806DFDDB}"/>
              </a:ext>
            </a:extLst>
          </p:cNvPr>
          <p:cNvSpPr>
            <a:spLocks/>
          </p:cNvSpPr>
          <p:nvPr/>
        </p:nvSpPr>
        <p:spPr>
          <a:xfrm>
            <a:off x="4502551" y="3062046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</a:rPr>
              <a:t>初始化变量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num=100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7A623A34-AB0A-920F-5800-ED0A78A2EA76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DF493F80-201A-66BD-3B46-582F7E9EDACA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6E92BC9-EFEB-C3A4-DAB4-DDFC374202C5}"/>
              </a:ext>
            </a:extLst>
          </p:cNvPr>
          <p:cNvSpPr>
            <a:spLocks/>
          </p:cNvSpPr>
          <p:nvPr/>
        </p:nvSpPr>
        <p:spPr>
          <a:xfrm>
            <a:off x="4502551" y="5609607"/>
            <a:ext cx="1166460" cy="50399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</a:rPr>
              <a:t>num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=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num+1</a:t>
            </a:r>
            <a:endParaRPr kumimoji="1" lang="zh-CN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1EDBB67E-4DC1-BB27-EE5B-3ECC913DF34E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F0D0943-E227-E615-8CFA-5B0386768CAE}"/>
              </a:ext>
            </a:extLst>
          </p:cNvPr>
          <p:cNvCxnSpPr>
            <a:cxnSpLocks/>
          </p:cNvCxnSpPr>
          <p:nvPr/>
        </p:nvCxnSpPr>
        <p:spPr>
          <a:xfrm flipV="1">
            <a:off x="3809125" y="2935315"/>
            <a:ext cx="431261" cy="124458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CE32CF1C-B49B-31C7-6C24-A74DCC6EEB52}"/>
              </a:ext>
            </a:extLst>
          </p:cNvPr>
          <p:cNvCxnSpPr>
            <a:cxnSpLocks/>
          </p:cNvCxnSpPr>
          <p:nvPr/>
        </p:nvCxnSpPr>
        <p:spPr>
          <a:xfrm>
            <a:off x="3809125" y="4683900"/>
            <a:ext cx="431261" cy="18816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8949614-D8F5-96A7-FEF5-3FEA0AD58E63}"/>
              </a:ext>
            </a:extLst>
          </p:cNvPr>
          <p:cNvCxnSpPr>
            <a:cxnSpLocks noChangeAspect="1"/>
            <a:endCxn id="25" idx="0"/>
          </p:cNvCxnSpPr>
          <p:nvPr/>
        </p:nvCxnSpPr>
        <p:spPr>
          <a:xfrm>
            <a:off x="5085781" y="3566045"/>
            <a:ext cx="3" cy="3451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C2C8EBB-51C9-B58F-21FB-75026E0C0B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085781" y="5272753"/>
            <a:ext cx="1" cy="3285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8393B439-FC0C-75EA-0000-61139CD41F4A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5085781" y="4163233"/>
            <a:ext cx="583230" cy="2593586"/>
          </a:xfrm>
          <a:prstGeom prst="bentConnector4">
            <a:avLst>
              <a:gd name="adj1" fmla="val -39196"/>
              <a:gd name="adj2" fmla="val 8884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25A1FA54-3FBF-9998-54D6-4A4C6A1682E0}"/>
              </a:ext>
            </a:extLst>
          </p:cNvPr>
          <p:cNvSpPr/>
          <p:nvPr/>
        </p:nvSpPr>
        <p:spPr>
          <a:xfrm>
            <a:off x="6450982" y="2551981"/>
            <a:ext cx="2368949" cy="4013540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506C792-241A-24AD-E2AA-BA8CD58C6EEA}"/>
              </a:ext>
            </a:extLst>
          </p:cNvPr>
          <p:cNvSpPr/>
          <p:nvPr/>
        </p:nvSpPr>
        <p:spPr>
          <a:xfrm>
            <a:off x="6646914" y="5334854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输出素数</a:t>
            </a:r>
            <a:r>
              <a:rPr kumimoji="1" lang="en-US" altLang="zh-CN" b="1" dirty="0">
                <a:solidFill>
                  <a:schemeClr val="tx1"/>
                </a:solidFill>
              </a:rPr>
              <a:t>num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06BCD05A-0DB6-7D7A-8A64-05E2F9C6E0EF}"/>
              </a:ext>
            </a:extLst>
          </p:cNvPr>
          <p:cNvSpPr/>
          <p:nvPr/>
        </p:nvSpPr>
        <p:spPr>
          <a:xfrm>
            <a:off x="6646914" y="4097012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有整除的除数</a:t>
            </a:r>
          </a:p>
        </p:txBody>
      </p: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3A0A89ED-BA8B-3D68-9012-B2300FD1A0FA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 rot="16200000" flipH="1">
            <a:off x="7226172" y="5077437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A34FC2B9-845D-23B7-1992-26FAA3882B7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7483576" y="4458519"/>
            <a:ext cx="836678" cy="1867958"/>
          </a:xfrm>
          <a:prstGeom prst="bentConnector4">
            <a:avLst>
              <a:gd name="adj1" fmla="val -37856"/>
              <a:gd name="adj2" fmla="val 100372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C54DB96-93F6-F8CE-4AFD-3FB28A6DE027}"/>
              </a:ext>
            </a:extLst>
          </p:cNvPr>
          <p:cNvSpPr txBox="1"/>
          <p:nvPr/>
        </p:nvSpPr>
        <p:spPr>
          <a:xfrm>
            <a:off x="8251240" y="40199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3B5D36A-BD3C-5692-78AF-E13DDD30B940}"/>
              </a:ext>
            </a:extLst>
          </p:cNvPr>
          <p:cNvSpPr txBox="1"/>
          <p:nvPr/>
        </p:nvSpPr>
        <p:spPr>
          <a:xfrm>
            <a:off x="6969511" y="48892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B4B32D3-5EA5-CCC6-2A1E-D233E5F90371}"/>
              </a:ext>
            </a:extLst>
          </p:cNvPr>
          <p:cNvSpPr/>
          <p:nvPr/>
        </p:nvSpPr>
        <p:spPr>
          <a:xfrm>
            <a:off x="6646902" y="2852154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用</a:t>
            </a:r>
            <a:r>
              <a:rPr kumimoji="1" lang="en-US" altLang="zh-CN" b="1" dirty="0">
                <a:solidFill>
                  <a:schemeClr val="tx1"/>
                </a:solidFill>
              </a:rPr>
              <a:t>2</a:t>
            </a:r>
            <a:r>
              <a:rPr kumimoji="1" lang="zh-CN" altLang="en-US" b="1" dirty="0">
                <a:solidFill>
                  <a:schemeClr val="tx1"/>
                </a:solidFill>
              </a:rPr>
              <a:t>～</a:t>
            </a:r>
            <a:r>
              <a:rPr kumimoji="1" lang="en-US" altLang="zh-CN" b="1" dirty="0">
                <a:solidFill>
                  <a:schemeClr val="tx1"/>
                </a:solidFill>
              </a:rPr>
              <a:t>14</a:t>
            </a:r>
            <a:r>
              <a:rPr kumimoji="1" lang="zh-CN" altLang="en-US" b="1" dirty="0">
                <a:solidFill>
                  <a:schemeClr val="tx1"/>
                </a:solidFill>
              </a:rPr>
              <a:t>的整数去除</a:t>
            </a:r>
            <a:r>
              <a:rPr kumimoji="1" lang="en-US" altLang="zh-CN" b="1" dirty="0">
                <a:solidFill>
                  <a:schemeClr val="tx1"/>
                </a:solidFill>
              </a:rPr>
              <a:t>num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CE268D0B-17C5-7936-26D7-186A4A9E31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6164" y="3832580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D46906F8-9EC2-06E2-00D3-0371F6B569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6164" y="2594737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F918B132-A9FC-2053-14F2-04650290C909}"/>
              </a:ext>
            </a:extLst>
          </p:cNvPr>
          <p:cNvCxnSpPr>
            <a:cxnSpLocks/>
          </p:cNvCxnSpPr>
          <p:nvPr/>
        </p:nvCxnSpPr>
        <p:spPr>
          <a:xfrm rot="5400000">
            <a:off x="7122065" y="6419369"/>
            <a:ext cx="723015" cy="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7D77040A-A004-ED88-C45D-168F3D40C5D5}"/>
              </a:ext>
            </a:extLst>
          </p:cNvPr>
          <p:cNvCxnSpPr>
            <a:cxnSpLocks/>
          </p:cNvCxnSpPr>
          <p:nvPr/>
        </p:nvCxnSpPr>
        <p:spPr>
          <a:xfrm flipV="1">
            <a:off x="5669005" y="2551981"/>
            <a:ext cx="763322" cy="22084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8A5ED25B-14C0-A26F-24E3-04BACA9DD075}"/>
              </a:ext>
            </a:extLst>
          </p:cNvPr>
          <p:cNvCxnSpPr>
            <a:cxnSpLocks/>
          </p:cNvCxnSpPr>
          <p:nvPr/>
        </p:nvCxnSpPr>
        <p:spPr>
          <a:xfrm>
            <a:off x="5669005" y="5272753"/>
            <a:ext cx="763322" cy="12927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FEBCB1F-51A2-7028-7C80-8103FDCBD10D}"/>
              </a:ext>
            </a:extLst>
          </p:cNvPr>
          <p:cNvSpPr/>
          <p:nvPr/>
        </p:nvSpPr>
        <p:spPr>
          <a:xfrm>
            <a:off x="9270729" y="949744"/>
            <a:ext cx="2875722" cy="5528422"/>
          </a:xfrm>
          <a:prstGeom prst="rect">
            <a:avLst/>
          </a:prstGeom>
          <a:solidFill>
            <a:srgbClr val="AFAFA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D1433-B538-C56E-6CC6-3F3BAF16D9B8}"/>
              </a:ext>
            </a:extLst>
          </p:cNvPr>
          <p:cNvSpPr/>
          <p:nvPr/>
        </p:nvSpPr>
        <p:spPr>
          <a:xfrm>
            <a:off x="10052712" y="3732617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计算</a:t>
            </a:r>
            <a:r>
              <a:rPr kumimoji="1" lang="en-US" altLang="zh-CN" b="1" dirty="0">
                <a:solidFill>
                  <a:schemeClr val="tx1"/>
                </a:solidFill>
              </a:rPr>
              <a:t> num/div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15F5D28F-ABD3-E9EB-F509-5B9AAD5C90A1}"/>
              </a:ext>
            </a:extLst>
          </p:cNvPr>
          <p:cNvSpPr/>
          <p:nvPr/>
        </p:nvSpPr>
        <p:spPr>
          <a:xfrm>
            <a:off x="10052712" y="2494775"/>
            <a:ext cx="1673340" cy="723013"/>
          </a:xfrm>
          <a:prstGeom prst="diamon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div&lt;=14?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17978E2-43B8-C41F-C026-5659CA5B365D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rot="16200000" flipH="1">
            <a:off x="10631970" y="3475200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FA7AA89A-EA2C-ECD7-7FCA-80B8C50D75D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0889374" y="2856282"/>
            <a:ext cx="836678" cy="4001718"/>
          </a:xfrm>
          <a:prstGeom prst="bentConnector4">
            <a:avLst>
              <a:gd name="adj1" fmla="val -27322"/>
              <a:gd name="adj2" fmla="val 863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7917EB2-1979-6580-35BE-A78193DB4F9F}"/>
              </a:ext>
            </a:extLst>
          </p:cNvPr>
          <p:cNvSpPr txBox="1"/>
          <p:nvPr/>
        </p:nvSpPr>
        <p:spPr>
          <a:xfrm>
            <a:off x="10323512" y="3252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8C2967-0E73-596E-FEA8-D75ED7442769}"/>
              </a:ext>
            </a:extLst>
          </p:cNvPr>
          <p:cNvSpPr txBox="1"/>
          <p:nvPr/>
        </p:nvSpPr>
        <p:spPr>
          <a:xfrm>
            <a:off x="11619501" y="24518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2172EAC4-BC77-0B54-B9F8-A0AB1394B17B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 flipH="1">
            <a:off x="9052448" y="3856546"/>
            <a:ext cx="2837188" cy="836665"/>
          </a:xfrm>
          <a:prstGeom prst="bentConnector5">
            <a:avLst>
              <a:gd name="adj1" fmla="val -12728"/>
              <a:gd name="adj2" fmla="val 171674"/>
              <a:gd name="adj3" fmla="val 100109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B207EEC-20BB-D37A-20F4-4BF3BC3F75B4}"/>
              </a:ext>
            </a:extLst>
          </p:cNvPr>
          <p:cNvSpPr/>
          <p:nvPr/>
        </p:nvSpPr>
        <p:spPr>
          <a:xfrm>
            <a:off x="10052700" y="1249917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初始化除数</a:t>
            </a:r>
            <a:r>
              <a:rPr kumimoji="1" lang="en-US" altLang="zh-CN" b="1" dirty="0">
                <a:solidFill>
                  <a:schemeClr val="tx1"/>
                </a:solidFill>
              </a:rPr>
              <a:t>div=2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1C6771CE-E100-2547-690B-9EC6604822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31962" y="2230343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8D0D05AD-7BC9-F0AA-D076-0EE9EE0E97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31962" y="992500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52D6EF9-14C0-5D3D-6A66-4F785070B50E}"/>
              </a:ext>
            </a:extLst>
          </p:cNvPr>
          <p:cNvSpPr/>
          <p:nvPr/>
        </p:nvSpPr>
        <p:spPr>
          <a:xfrm>
            <a:off x="10052700" y="4970459"/>
            <a:ext cx="1673348" cy="72301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div = div+1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85DFBA34-0E98-862B-3303-883EC641E0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31962" y="4713042"/>
            <a:ext cx="514829" cy="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26DFC6D9-9D75-1172-2CAA-6C15F9612544}"/>
              </a:ext>
            </a:extLst>
          </p:cNvPr>
          <p:cNvCxnSpPr>
            <a:cxnSpLocks/>
          </p:cNvCxnSpPr>
          <p:nvPr/>
        </p:nvCxnSpPr>
        <p:spPr>
          <a:xfrm flipV="1">
            <a:off x="8319610" y="949744"/>
            <a:ext cx="951119" cy="19024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B1D723C4-8CB0-6E8E-3B22-EB6B7FCD0FEC}"/>
              </a:ext>
            </a:extLst>
          </p:cNvPr>
          <p:cNvCxnSpPr>
            <a:cxnSpLocks/>
          </p:cNvCxnSpPr>
          <p:nvPr/>
        </p:nvCxnSpPr>
        <p:spPr>
          <a:xfrm>
            <a:off x="8319610" y="3622186"/>
            <a:ext cx="937296" cy="285598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78526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40224" y="940229"/>
            <a:ext cx="9049517" cy="1032882"/>
            <a:chOff x="1887176" y="1780606"/>
            <a:chExt cx="2178757" cy="45177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2" y="2031656"/>
              <a:ext cx="1968256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178757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语言程序示例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：找出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100~200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之间的素数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7A623A34-AB0A-920F-5800-ED0A78A2EA76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DF493F80-201A-66BD-3B46-582F7E9EDACA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1EDBB67E-4DC1-BB27-EE5B-3ECC913DF34E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-1073741824" y="-1074245824"/>
            <a:ext cx="503999" cy="50399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3ED9205E-018F-6294-E49B-A43FD33518A0}"/>
              </a:ext>
            </a:extLst>
          </p:cNvPr>
          <p:cNvSpPr txBox="1">
            <a:spLocks/>
          </p:cNvSpPr>
          <p:nvPr/>
        </p:nvSpPr>
        <p:spPr>
          <a:xfrm>
            <a:off x="2087926" y="1521221"/>
            <a:ext cx="8477250" cy="5291924"/>
          </a:xfrm>
          <a:prstGeom prst="rect">
            <a:avLst/>
          </a:prstGeom>
          <a:ln w="19050">
            <a:solidFill>
              <a:srgbClr val="B88F4D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FALSE 0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TRUE 1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num;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divisor;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prime;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</a:t>
            </a:r>
            <a:r>
              <a:rPr lang="zh-CN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从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开始直到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(num=100; num&lt;=200; num++){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prime=TRUE;                  	/*</a:t>
            </a:r>
            <a:r>
              <a:rPr lang="zh-CN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假设该数是素数*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zh-CN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/*</a:t>
            </a:r>
            <a:r>
              <a:rPr lang="zh-CN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测试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zh-CN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是否是素数*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for (divisor=2; divisor&lt;=14; divisor++)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((</a:t>
            </a:r>
            <a:r>
              <a:rPr lang="en-US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num%divisor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)==0){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prime=FALSE;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(prime)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zh-C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("The number %d is prime\n", num);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76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051641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所有高级语言编写的程序都需要被翻译成计算机能够理解的语言，即机器语言，才能够在目标计算机上执行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采用两种技术完成翻译工作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解释（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Interpretation</a:t>
              </a:r>
              <a:r>
                <a:rPr lang="zh-CN" altLang="e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编译（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Compilation</a:t>
              </a:r>
              <a:r>
                <a:rPr lang="zh-CN" altLang="e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程序设计语言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0208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设计程序时，通常不可能从一开始就知道所有的情况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当发现有困难的时候，不要轻易放弃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在碰到问题时（通常都会遇到的情况），应该看看是否能够理解问题中的某一部分，然后从这一点扩展出去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问题就像一道谜题，起初含糊，但是研究得越多，问题越容易被“击破”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一旦明白了这个问题提供了什么条件，要求做什么，以及如何运行，就可以回到第一步重新开始系统分解过程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结构化程序设计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546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程序到</a:t>
            </a:r>
            <a:r>
              <a:rPr lang="en-US" altLang="zh-CN" sz="3200" dirty="0">
                <a:solidFill>
                  <a:schemeClr val="bg1"/>
                </a:solidFill>
              </a:rPr>
              <a:t>RISC-V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3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语言编译器：接受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程序代码作为输入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最终目的是将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语言设计的程序转化为能被底层硬件执行的机器代码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可能存在生成目标文件的中间过程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CFA64F-738D-1716-895F-62407D023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25" y="4008021"/>
            <a:ext cx="7772400" cy="2460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9277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编译过程涉及到复杂的分析和计算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课程内将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语言编译器看作黑盒子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了解编译器的功能和输入输出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2011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7528804" cy="4436635"/>
            <a:chOff x="1887176" y="1780606"/>
            <a:chExt cx="1812631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02831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编译器会将代码转换为汇编语言，然后将汇编语言转换为机器语言，使计算机能够理解和执行该代码。这个过程通常分为四个步骤：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30" name="Picture 6" descr="Learn C Programming. C Programming Tutorial 1: Intro to C | Circuit Crush">
            <a:extLst>
              <a:ext uri="{FF2B5EF4-FFF2-40B4-BE49-F238E27FC236}">
                <a16:creationId xmlns:a16="http://schemas.microsoft.com/office/drawing/2014/main" id="{5683A459-AC51-697D-7DFF-9ACED5C6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5033"/>
            <a:ext cx="5470205" cy="448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929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preprocessor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在编译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代码之前，预处理器会扫描代码并执行一些预处理操作，如宏替换、头文件包含和条件编译等，例如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include, #define, #if, #ifdef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预处理后的代码文件送到下一阶段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425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compiler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*.s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编译器会将代码转换为汇编语言，汇编语言描述了计算机的指令和寄存器信息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编译后的汇编文件送到下一阶段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7257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051642"/>
            <a:chOff x="1887176" y="1780606"/>
            <a:chExt cx="2532899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assembler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*.o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汇编器将汇编语言代码转换为目标机器语言代码（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object code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），并将其存储在可执行文件中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如果目标代码文件中存在存在外部方法或变量的引用，进入链接阶段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1322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linker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，输出可执行文件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如果代码中包含外部函数或变量的引用，链接器会将这些引用解析为实际的函数或变量，并将它们与可执行文件中的代码进行链接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链接器将多个目标文件和库文件连接成一个可执行文件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可执行文件，例如，在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系统上是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executable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系统上是*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.exe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300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语言编写程序判断一组数中是否存在整数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假设整数数组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个元素，计数器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和结果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类型变量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2749586" y="3774923"/>
            <a:ext cx="5076787" cy="224676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result = 0;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for (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= 0;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&lt; 10;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++) 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{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if ( x[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 == 5 ){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result = 1;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break;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} 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276225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736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4969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使用解释技术，需要使用一个被称为解释器的翻译程序读入高级语言编写的程序，执行程序员指示的操作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高级语言程序不是被计算机直接执行的，而是被解释程序所执行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LISP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BASIC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PERL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解释器是一种特殊的程序（软件）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解释器是一个执行程序的虚拟机，一次能够翻译高级语言程序的一段、一行、一条命令或一个子程序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解释（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Interpretation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6509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296757" y="1382601"/>
            <a:ext cx="7528804" cy="4072818"/>
            <a:chOff x="1887176" y="1780606"/>
            <a:chExt cx="1812631" cy="17814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724132" cy="1472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语言编写程序判断一组数中是否存在整数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；结果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➞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存储单元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 0000~0x1000 0027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F3C9AF-9155-0204-82BB-A5D84C0B8459}"/>
              </a:ext>
            </a:extLst>
          </p:cNvPr>
          <p:cNvSpPr txBox="1"/>
          <p:nvPr/>
        </p:nvSpPr>
        <p:spPr>
          <a:xfrm>
            <a:off x="3682822" y="1261725"/>
            <a:ext cx="8285478" cy="5262979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>
            <a:lvl1pPr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.data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.align		2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numbers:		.word		......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数组中的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个整数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.text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.align		2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main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  <a:r>
              <a:rPr lang="en-US" altLang="zh-CN" sz="1600" b="1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		x5, numbers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x5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，数组起始地址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x0, 0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x9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x8, x0, 0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x8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，计数器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x6, x0, 5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x6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，整数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x28, x0, 10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x28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，整数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again: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bge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x8, x28, exit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 10?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x7, 0(x5)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x[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x7, x6, next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x[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] == 5?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x0, 1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 = 1;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j			exit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break;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next: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x8, x8, 1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x5, x5, 4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x5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，跟踪下一个整数地址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j			again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exit:			......			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下一个任务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27E868-56AD-ECD1-7750-0984C8BCBC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7" name="图片 6" descr="G:\2021\校庆\PPT\logo-08.pnglogo-08">
            <a:extLst>
              <a:ext uri="{FF2B5EF4-FFF2-40B4-BE49-F238E27FC236}">
                <a16:creationId xmlns:a16="http://schemas.microsoft.com/office/drawing/2014/main" id="{3AD307A0-2B5A-3194-1519-CBFCE21C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6582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语言编写程序判断一组数中是否存在整数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高级语言中的一条语句可以表示为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上的几条指令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 ( x[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== 5 )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802760-FDCD-2DD6-9A5C-0CFC0A6C28E0}"/>
              </a:ext>
            </a:extLst>
          </p:cNvPr>
          <p:cNvSpPr txBox="1"/>
          <p:nvPr/>
        </p:nvSpPr>
        <p:spPr>
          <a:xfrm>
            <a:off x="1963664" y="4088218"/>
            <a:ext cx="8064500" cy="2062103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>
            <a:spAutoFit/>
          </a:bodyPr>
          <a:lstStyle>
            <a:lvl1pPr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main: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la			x5, numbers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x5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，数组起始地址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x6, x0, 5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x6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，整数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x7, 0(x5)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x[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x7, x6, next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x[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] == 5?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7322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语言编写程序判断一组数中是否存在整数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如果对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语言数组中的元素进行运算，必须先将其加载到寄存器中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计算机的整数运算指令，只能对寄存器和立即数进行运算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802760-FDCD-2DD6-9A5C-0CFC0A6C28E0}"/>
              </a:ext>
            </a:extLst>
          </p:cNvPr>
          <p:cNvSpPr txBox="1"/>
          <p:nvPr/>
        </p:nvSpPr>
        <p:spPr>
          <a:xfrm>
            <a:off x="1963664" y="4088218"/>
            <a:ext cx="8064500" cy="2062103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>
            <a:spAutoFit/>
          </a:bodyPr>
          <a:lstStyle>
            <a:lvl1pPr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main:		la			x5, numbers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x5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，数组起始地址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x6, x0, 5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x6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，整数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x7, 0(x5)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x[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1" lang="en" altLang="zh-CN" sz="1600" b="1" i="0" u="none" strike="noStrike" kern="0" cap="none" spc="0" normalizeH="0" baseline="0" noProof="0" dirty="0" err="1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" altLang="zh-CN" sz="1600" b="1" i="0" u="none" strike="noStrike" kern="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x5, x5, 4</a:t>
            </a:r>
            <a:r>
              <a:rPr kumimoji="1" lang="e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# x5</a:t>
            </a:r>
            <a:r>
              <a:rPr kumimoji="1" lang="zh-CN" altLang="e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跟踪下一个整数地址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84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520454" cy="1682099"/>
            <a:chOff x="1887176" y="1780606"/>
            <a:chExt cx="2532899" cy="7357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7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语言编写程序判断一组数中是否存在整数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" altLang="zh-CN" sz="2000" b="1" kern="10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语句、</a:t>
              </a:r>
              <a:r>
                <a:rPr kumimoji="1" lang="en" altLang="zh-CN" sz="2000" b="1" kern="100" dirty="0">
                  <a:solidFill>
                    <a:srgbClr val="0070C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if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语句和</a:t>
              </a:r>
              <a:r>
                <a:rPr kumimoji="1" lang="en" altLang="zh-CN" sz="2000" b="1" kern="100" dirty="0">
                  <a:solidFill>
                    <a:srgbClr val="703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语句，都是通过条件分支和无条件跳转实现的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5A5628-4D13-A201-FD9E-2D5C8481D7D8}"/>
              </a:ext>
            </a:extLst>
          </p:cNvPr>
          <p:cNvSpPr txBox="1"/>
          <p:nvPr/>
        </p:nvSpPr>
        <p:spPr>
          <a:xfrm>
            <a:off x="1520813" y="3871653"/>
            <a:ext cx="9127233" cy="1815882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again:	</a:t>
            </a:r>
            <a:r>
              <a:rPr kumimoji="1" lang="en-US" altLang="zh-CN" sz="1600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bge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x28, exit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nn-NO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for ( i = 0; </a:t>
            </a:r>
            <a:r>
              <a:rPr kumimoji="1" lang="nn-NO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 &lt; 10; </a:t>
            </a:r>
            <a:r>
              <a:rPr kumimoji="1" lang="nn-NO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i++) 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600" b="1" i="0" u="none" strike="noStrike" kern="1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bne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x7, x6, next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if (x[</a:t>
            </a:r>
            <a:r>
              <a:rPr kumimoji="1" lang="en-US" altLang="zh-CN" sz="1600" b="1" i="0" u="none" strike="noStrike" kern="1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] == 5)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			exit			# break;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......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760" algn="l"/>
                <a:tab pos="571500" algn="l"/>
                <a:tab pos="742950" algn="l"/>
                <a:tab pos="981710" algn="l"/>
                <a:tab pos="1305560" algn="l"/>
                <a:tab pos="1591310" algn="l"/>
                <a:tab pos="2239010" algn="l"/>
                <a:tab pos="2590800" algn="l"/>
              </a:tabLs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			again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kumimoji="1" lang="nn-NO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for ( i = 0; i &lt; 10; i++)</a:t>
            </a:r>
            <a:endParaRPr kumimoji="1" lang="zh-CN" altLang="zh-CN" sz="16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904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语言编写程序找出一个整数的位组合中的第一个“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1”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假设整数是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，结果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，都是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类型变量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3158897" y="3729082"/>
            <a:ext cx="5076787" cy="2862322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result = 31;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if ( x == 0 ) {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= -1;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 else {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while ( x &gt;= 0 ) {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 = x &lt;&lt; 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result--;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}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4324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语言编写程序找出一个整数的位组合中的第一个“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1”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1285585" y="3669173"/>
            <a:ext cx="9261913" cy="2308324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x0, 31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</a:t>
            </a:r>
            <a:r>
              <a:rPr kumimoji="1" lang="zh-CN" altLang="en-US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result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zeroL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if (x == 0)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again: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exit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while ( x &gt;= 0 ) 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x8, 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 = x &lt;&lt; 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-1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result--;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j		again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zeroL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x0, -1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result = -1;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	......			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97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520454" cy="1676264"/>
            <a:chOff x="1887176" y="1780606"/>
            <a:chExt cx="2532899" cy="73318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语言编写程序找出一个整数的位组合中的第一个“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kumimoji="1" lang="en-US" altLang="zh-CN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while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语句和</a:t>
              </a:r>
              <a:r>
                <a:rPr kumimoji="1" lang="en-US" altLang="zh-CN" sz="2000" b="1" kern="10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语句，通过条件分支和无条件跳转实现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1285585" y="3669173"/>
            <a:ext cx="9261913" cy="2308324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kern="100" dirty="0">
                <a:solidFill>
                  <a:prstClr val="black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x0, 31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x9</a:t>
            </a:r>
            <a:r>
              <a:rPr kumimoji="1" lang="zh-CN" altLang="en-US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result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zeroL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if (x == 0)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again:	</a:t>
            </a:r>
            <a:r>
              <a:rPr kumimoji="1"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bltz</a:t>
            </a:r>
            <a:r>
              <a:rPr kumimoji="1"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exit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while ( x &gt;= 0 ) 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slli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x8, x8, 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 = x &lt;&lt; 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x9, -1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result--;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kumimoji="1"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j		again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zeroL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1" lang="en-US" altLang="zh-CN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x9, x0, -1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result = -1;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	......					</a:t>
            </a:r>
            <a:r>
              <a:rPr kumimoji="1"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kumimoji="1" lang="zh-CN" altLang="en-US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下一个任务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073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7528804" cy="1666646"/>
            <a:chOff x="1887176" y="1780606"/>
            <a:chExt cx="1812631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1018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语句，是否和级联的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语句等价？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7049386" y="1685087"/>
            <a:ext cx="3586260" cy="4431983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result = 0;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switch (x) {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1: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2: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2;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3: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3;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4: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5: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5;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default: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= 0;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  <a:endParaRPr kumimoji="1" lang="zh-CN" altLang="en-US" sz="1600" b="1" kern="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22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307390" y="1389148"/>
            <a:ext cx="7528804" cy="3974970"/>
            <a:chOff x="1887176" y="1780606"/>
            <a:chExt cx="1812631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6626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语句，是否和级联的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if-else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语句等价？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➞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1B3CEC-BE33-8DB2-2727-489D9BCD1B7D}"/>
              </a:ext>
            </a:extLst>
          </p:cNvPr>
          <p:cNvSpPr txBox="1"/>
          <p:nvPr/>
        </p:nvSpPr>
        <p:spPr>
          <a:xfrm>
            <a:off x="3956915" y="928447"/>
            <a:ext cx="8015346" cy="5863144"/>
          </a:xfrm>
          <a:prstGeom prst="rect">
            <a:avLst/>
          </a:prstGeom>
          <a:noFill/>
          <a:ln w="19050">
            <a:solidFill>
              <a:srgbClr val="B88F4D"/>
            </a:solidFill>
          </a:ln>
        </p:spPr>
        <p:txBody>
          <a:bodyPr wrap="square" bIns="0">
            <a:spAutoFit/>
          </a:bodyPr>
          <a:lstStyle>
            <a:lvl1pPr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	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.data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					.align		2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.word		Default, L1, L2, L3, L4, L5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6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个起始地址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					.text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					.align		2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07         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main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08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main:		......</a:t>
            </a:r>
            <a:r>
              <a:rPr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省略代码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09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x0, 0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 = 0;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0A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x5, x0, 6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0B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bge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x8, x5, Default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x&gt;5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0C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blt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x8, x0, Default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x&lt;0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0D					la			x5, 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slli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x6, x8, 2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x*4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			add		x5, x5, x6	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         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x5, 0(x5)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起始地址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x5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L1: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x9, 1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result+=1;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			j			exit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break;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14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L2: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x9, 2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result+=2;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15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L3: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x9, 3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result+=3;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16					j			exit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break;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L4: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L5: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x9, 5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result+=5;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19					j			exit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break;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1A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Default: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x9, x0, 0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result = 0;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1B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exit:		......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348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86673" cy="4436636"/>
            <a:chOff x="1887176" y="1780606"/>
            <a:chExt cx="2572918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18614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语句，并不需要进行多次条件判断（分支跳转）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首先，将每个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的起始地址，存储到数据区（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的值大于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或小于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，直接跳转到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544EB6-BFD3-1091-09F6-0CE6F228D0AB}"/>
              </a:ext>
            </a:extLst>
          </p:cNvPr>
          <p:cNvSpPr txBox="1"/>
          <p:nvPr/>
        </p:nvSpPr>
        <p:spPr>
          <a:xfrm>
            <a:off x="1359536" y="3807396"/>
            <a:ext cx="7410893" cy="738664"/>
          </a:xfrm>
          <a:prstGeom prst="rect">
            <a:avLst/>
          </a:prstGeom>
          <a:noFill/>
          <a:ln w="12700">
            <a:solidFill>
              <a:srgbClr val="B88F4D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01	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.data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02					.align		2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03	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Addr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:		.word		Default, L1, L2, L3, L4, L5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6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个起始地址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5291DF-F27A-AC5D-E576-5CBDDB7F9A9B}"/>
              </a:ext>
            </a:extLst>
          </p:cNvPr>
          <p:cNvSpPr txBox="1"/>
          <p:nvPr/>
        </p:nvSpPr>
        <p:spPr>
          <a:xfrm>
            <a:off x="1359536" y="5626561"/>
            <a:ext cx="7410893" cy="738664"/>
          </a:xfrm>
          <a:prstGeom prst="rect">
            <a:avLst/>
          </a:prstGeom>
          <a:noFill/>
          <a:ln w="12700">
            <a:solidFill>
              <a:srgbClr val="B88F4D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0A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x5, x0,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6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0B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bge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x8, x5,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Default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x&gt;5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，即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x&gt;=6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0C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blt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x8, x0,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Default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x&lt;0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513305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使用编译技术，需要使用一个被称为编译器的翻译程序，完成将高级语言编写的程序翻译为机器语言的工作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编译器的输出被称为可执行映像，它可以直接在目标计算机上执行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FORTRAN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等等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一个程序只需要被编译一次就可以多次执行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解释器和编译器本身都是运行于计算机系统上的程序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编译（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Compilation</a:t>
              </a:r>
              <a:r>
                <a:rPr lang="zh-CN" altLang="e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程序设计语言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6982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86673" cy="2589976"/>
            <a:chOff x="1887176" y="1780606"/>
            <a:chExt cx="2572918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18614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的值不满足大于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或小于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，就通过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表达式的值，在数据区查找到相应的起始地址（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然后，跳转到这个地址执行（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行） 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02C23A-9224-BFF4-41E3-BBA944F53C5A}"/>
              </a:ext>
            </a:extLst>
          </p:cNvPr>
          <p:cNvSpPr txBox="1"/>
          <p:nvPr/>
        </p:nvSpPr>
        <p:spPr>
          <a:xfrm>
            <a:off x="1359536" y="4443172"/>
            <a:ext cx="7410893" cy="1169551"/>
          </a:xfrm>
          <a:prstGeom prst="rect">
            <a:avLst/>
          </a:prstGeom>
          <a:noFill/>
          <a:ln w="12700">
            <a:solidFill>
              <a:srgbClr val="B88F4D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0D					la			x5, 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Addr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0E	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slli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x6, x8, 2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x*4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0F		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		x5, x5, x6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</a:t>
            </a:r>
            <a:endParaRPr kumimoji="1" lang="zh-CN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10         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	x5, 0(x5)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</a:t>
            </a:r>
            <a:r>
              <a:rPr kumimoji="1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起始地址</a:t>
            </a:r>
            <a:endParaRPr kumimoji="1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11					</a:t>
            </a:r>
            <a:r>
              <a:rPr kumimoji="1" lang="en" altLang="zh-CN" sz="1400" b="1" kern="0" dirty="0" err="1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jr</a:t>
            </a:r>
            <a:r>
              <a:rPr kumimoji="1" lang="en" altLang="zh-CN" sz="1400" b="1" kern="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	x5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332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7528804" cy="2589975"/>
            <a:chOff x="1887176" y="1780606"/>
            <a:chExt cx="1812631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79299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表达式的值必须是整型，并且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后的值必须是常量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因为编译器无法通过变量或非整型数实现以上过程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071322-B6C7-7461-2A1D-C73A50936BA4}"/>
              </a:ext>
            </a:extLst>
          </p:cNvPr>
          <p:cNvSpPr txBox="1"/>
          <p:nvPr/>
        </p:nvSpPr>
        <p:spPr>
          <a:xfrm>
            <a:off x="7470736" y="1695719"/>
            <a:ext cx="3586260" cy="4431983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 result = 0;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switch (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 {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1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1;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2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2;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3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3;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4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case 5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+= 5;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break;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kern="10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default</a:t>
            </a: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result = 0;</a:t>
            </a:r>
          </a:p>
          <a:p>
            <a:pPr indent="276225"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  <a:endParaRPr kumimoji="1" lang="zh-CN" altLang="en-US" sz="1600" b="1" kern="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138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22060" y="1374381"/>
            <a:ext cx="10399594" cy="2589975"/>
            <a:chOff x="1887176" y="1780606"/>
            <a:chExt cx="2503801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9497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语言中的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语句到汇编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语句的含义是跳出当前的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如果省略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语句，则直接进入下一个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可以省略无条件跳转指令（例：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 exit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812631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➞ RISC-V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程序到</a:t>
            </a:r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120C6A-5449-4898-9EE6-0F526302C144}"/>
              </a:ext>
            </a:extLst>
          </p:cNvPr>
          <p:cNvSpPr txBox="1"/>
          <p:nvPr/>
        </p:nvSpPr>
        <p:spPr>
          <a:xfrm>
            <a:off x="1742617" y="4376432"/>
            <a:ext cx="7772400" cy="2031325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12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L1:			</a:t>
            </a:r>
            <a:r>
              <a:rPr kumimoji="1" lang="en-US" altLang="zh-CN" sz="1400" b="1" kern="0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x9, x9, 1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result+=1;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13					</a:t>
            </a:r>
            <a:r>
              <a:rPr kumimoji="1" lang="en-US" altLang="zh-CN" sz="1400" b="1" kern="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j			exit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break;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14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L2:			</a:t>
            </a:r>
            <a:r>
              <a:rPr kumimoji="1" lang="en-US" altLang="zh-CN" sz="1400" b="1" kern="0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x9, x9, 2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result+=2;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15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L3:			</a:t>
            </a:r>
            <a:r>
              <a:rPr kumimoji="1" lang="en-US" altLang="zh-CN" sz="1400" b="1" kern="0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x9, x9, 3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result+=3;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16					</a:t>
            </a:r>
            <a:r>
              <a:rPr kumimoji="1" lang="en-US" altLang="zh-CN" sz="1400" b="1" kern="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j			exit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break;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17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L4:</a:t>
            </a:r>
            <a:endParaRPr kumimoji="1" lang="zh-CN" altLang="zh-CN" sz="1400" b="1" kern="0" dirty="0">
              <a:solidFill>
                <a:prstClr val="black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18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L5:			</a:t>
            </a:r>
            <a:r>
              <a:rPr kumimoji="1" lang="en-US" altLang="zh-CN" sz="1400" b="1" kern="0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x9, x9, 5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result+=5;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19					</a:t>
            </a:r>
            <a:r>
              <a:rPr kumimoji="1" lang="en-US" altLang="zh-CN" sz="1400" b="1" kern="0" dirty="0">
                <a:solidFill>
                  <a:prstClr val="black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j			exit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break;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71500" algn="l"/>
                <a:tab pos="742950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1A	</a:t>
            </a:r>
            <a:r>
              <a:rPr kumimoji="1" lang="zh-CN" altLang="en-US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Default:	</a:t>
            </a:r>
            <a:r>
              <a:rPr kumimoji="1" lang="en-US" altLang="zh-CN" sz="1400" b="1" kern="0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1" lang="en-US" altLang="zh-CN" sz="1400" b="1" kern="0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		x9, x0, 0		</a:t>
            </a:r>
            <a:r>
              <a:rPr kumimoji="1" lang="en-US" altLang="zh-CN" sz="1400" b="1" kern="0" dirty="0">
                <a:solidFill>
                  <a:srgbClr val="00B05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# result = 0;</a:t>
            </a:r>
            <a:endParaRPr kumimoji="1" lang="zh-CN" altLang="zh-CN" sz="1400" b="1" kern="0" dirty="0">
              <a:solidFill>
                <a:srgbClr val="00B05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312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17358</TotalTime>
  <Words>8946</Words>
  <Application>Microsoft Macintosh PowerPoint</Application>
  <PresentationFormat>宽屏</PresentationFormat>
  <Paragraphs>1083</Paragraphs>
  <Slides>92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4" baseType="lpstr">
      <vt:lpstr>SimHei</vt:lpstr>
      <vt:lpstr>SimHei</vt:lpstr>
      <vt:lpstr>KaiTi</vt:lpstr>
      <vt:lpstr>微软雅黑</vt:lpstr>
      <vt:lpstr>Arial</vt:lpstr>
      <vt:lpstr>Calibri</vt:lpstr>
      <vt:lpstr>Courier New</vt:lpstr>
      <vt:lpstr>Times New Roman</vt:lpstr>
      <vt:lpstr>Wingdings</vt:lpstr>
      <vt:lpstr>Wingdings 2</vt:lpstr>
      <vt:lpstr>Office 主题​​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Mao Yunlong</cp:lastModifiedBy>
  <cp:revision>890</cp:revision>
  <dcterms:created xsi:type="dcterms:W3CDTF">2019-06-19T02:08:00Z</dcterms:created>
  <dcterms:modified xsi:type="dcterms:W3CDTF">2023-04-09T04:02:11Z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